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64" r:id="rId3"/>
    <p:sldId id="265" r:id="rId4"/>
    <p:sldId id="267" r:id="rId5"/>
    <p:sldId id="257" r:id="rId6"/>
    <p:sldId id="258" r:id="rId7"/>
    <p:sldId id="261" r:id="rId8"/>
    <p:sldId id="262" r:id="rId9"/>
    <p:sldId id="275" r:id="rId10"/>
    <p:sldId id="263" r:id="rId11"/>
    <p:sldId id="288" r:id="rId12"/>
    <p:sldId id="277" r:id="rId13"/>
    <p:sldId id="278" r:id="rId14"/>
    <p:sldId id="279" r:id="rId15"/>
    <p:sldId id="280" r:id="rId16"/>
    <p:sldId id="281" r:id="rId17"/>
    <p:sldId id="282" r:id="rId18"/>
    <p:sldId id="266" r:id="rId19"/>
    <p:sldId id="290" r:id="rId20"/>
    <p:sldId id="268" r:id="rId21"/>
    <p:sldId id="283" r:id="rId22"/>
    <p:sldId id="284" r:id="rId23"/>
    <p:sldId id="272" r:id="rId24"/>
    <p:sldId id="285" r:id="rId25"/>
    <p:sldId id="286" r:id="rId26"/>
    <p:sldId id="287" r:id="rId27"/>
    <p:sldId id="269" r:id="rId28"/>
    <p:sldId id="271" r:id="rId29"/>
    <p:sldId id="270" r:id="rId30"/>
    <p:sldId id="273" r:id="rId31"/>
    <p:sldId id="29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dhe Shantha Kumar" initials="RSK"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1B0E"/>
    <a:srgbClr val="EFEE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1"/>
    <p:restoredTop sz="88009"/>
  </p:normalViewPr>
  <p:slideViewPr>
    <p:cSldViewPr snapToGrid="0" snapToObjects="1">
      <p:cViewPr>
        <p:scale>
          <a:sx n="68" d="100"/>
          <a:sy n="68" d="100"/>
        </p:scale>
        <p:origin x="288"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07T20:34:34.791" idx="1">
    <p:pos x="7466" y="1077"/>
    <p:text>http://2018.igem.org/Team:IISER-Mohali/History</p:text>
    <p:extLst>
      <p:ext uri="{C676402C-5697-4E1C-873F-D02D1690AC5C}">
        <p15:threadingInfo xmlns:p15="http://schemas.microsoft.com/office/powerpoint/2012/main" timeZoneBias="0"/>
      </p:ext>
    </p:extLst>
  </p:cm>
  <p:cm authorId="1" dt="2019-11-07T20:37:04.871" idx="2">
    <p:pos x="7447" y="1344"/>
    <p:text>Research has shown that cat urine contains pheromone 
precursors and major urinary 
proteins which mice brains are biologically
programmed to perceive as a threat, 
scurrying away at the slightest detection.</p:text>
    <p:extLst>
      <p:ext uri="{C676402C-5697-4E1C-873F-D02D1690AC5C}">
        <p15:threadingInfo xmlns:p15="http://schemas.microsoft.com/office/powerpoint/2012/main" timeZoneBias="0"/>
      </p:ext>
    </p:extLst>
  </p:cm>
  <p:cm authorId="1" dt="2019-11-07T20:37:28.472" idx="3">
    <p:pos x="7465" y="1920"/>
    <p:text>This problem inspired them to create 
FearOmone.</p:text>
    <p:extLst>
      <p:ext uri="{C676402C-5697-4E1C-873F-D02D1690AC5C}">
        <p15:threadingInfo xmlns:p15="http://schemas.microsoft.com/office/powerpoint/2012/main" timeZoneBias="0"/>
      </p:ext>
    </p:extLst>
  </p:cm>
  <p:cm authorId="1" dt="2019-11-07T20:37:39.030" idx="4">
    <p:pos x="7453" y="1629"/>
    <p:text>A cat 
pheromone based Bio-synthetic 
deterrent to minimize post-harvest 
losses caused by rat manifestation.”</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4A62A-D20C-914D-B66D-CD9FD766ACA2}"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96367-24CC-5E4D-9BBE-6BBAC1A75F8E}" type="slidenum">
              <a:rPr lang="en-US" smtClean="0"/>
              <a:t>‹#›</a:t>
            </a:fld>
            <a:endParaRPr lang="en-US"/>
          </a:p>
        </p:txBody>
      </p:sp>
    </p:spTree>
    <p:extLst>
      <p:ext uri="{BB962C8B-B14F-4D97-AF65-F5344CB8AC3E}">
        <p14:creationId xmlns:p14="http://schemas.microsoft.com/office/powerpoint/2010/main" val="393285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96367-24CC-5E4D-9BBE-6BBAC1A75F8E}" type="slidenum">
              <a:rPr lang="en-US" smtClean="0"/>
              <a:t>28</a:t>
            </a:fld>
            <a:endParaRPr lang="en-US"/>
          </a:p>
        </p:txBody>
      </p:sp>
    </p:spTree>
    <p:extLst>
      <p:ext uri="{BB962C8B-B14F-4D97-AF65-F5344CB8AC3E}">
        <p14:creationId xmlns:p14="http://schemas.microsoft.com/office/powerpoint/2010/main" val="3380160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11/9/19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11/9/19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11/9/19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11/9/19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11/9/19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0.png"/><Relationship Id="rId4" Type="http://schemas.openxmlformats.org/officeDocument/2006/relationships/hyperlink" Target="https://biorender.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CB62E-C1BA-6244-897B-2FB7B6B48CDF}"/>
              </a:ext>
            </a:extLst>
          </p:cNvPr>
          <p:cNvSpPr>
            <a:spLocks noGrp="1"/>
          </p:cNvSpPr>
          <p:nvPr>
            <p:ph type="ctrTitle"/>
          </p:nvPr>
        </p:nvSpPr>
        <p:spPr>
          <a:xfrm>
            <a:off x="4642730" y="2189098"/>
            <a:ext cx="6212872" cy="2098226"/>
          </a:xfrm>
        </p:spPr>
        <p:txBody>
          <a:bodyPr/>
          <a:lstStyle/>
          <a:p>
            <a:pPr algn="l"/>
            <a:r>
              <a:rPr lang="en-US" dirty="0"/>
              <a:t>Bio </a:t>
            </a:r>
            <a:br>
              <a:rPr lang="en-US" dirty="0"/>
            </a:br>
            <a:r>
              <a:rPr lang="en-US" dirty="0"/>
              <a:t>Hackathon</a:t>
            </a:r>
          </a:p>
        </p:txBody>
      </p:sp>
      <p:sp>
        <p:nvSpPr>
          <p:cNvPr id="3" name="Subtitle 2">
            <a:extLst>
              <a:ext uri="{FF2B5EF4-FFF2-40B4-BE49-F238E27FC236}">
                <a16:creationId xmlns:a16="http://schemas.microsoft.com/office/drawing/2014/main" id="{FB855CEA-AD17-024E-8796-EE976568BFBA}"/>
              </a:ext>
            </a:extLst>
          </p:cNvPr>
          <p:cNvSpPr>
            <a:spLocks noGrp="1"/>
          </p:cNvSpPr>
          <p:nvPr>
            <p:ph type="subTitle" idx="1"/>
          </p:nvPr>
        </p:nvSpPr>
        <p:spPr>
          <a:xfrm>
            <a:off x="4642730" y="4287324"/>
            <a:ext cx="6831673" cy="1086237"/>
          </a:xfrm>
        </p:spPr>
        <p:txBody>
          <a:bodyPr/>
          <a:lstStyle/>
          <a:p>
            <a:pPr algn="l"/>
            <a:r>
              <a:rPr lang="en-US" dirty="0"/>
              <a:t>Welcome Presentation</a:t>
            </a:r>
          </a:p>
        </p:txBody>
      </p:sp>
      <p:sp>
        <p:nvSpPr>
          <p:cNvPr id="7" name="Oval 6">
            <a:extLst>
              <a:ext uri="{FF2B5EF4-FFF2-40B4-BE49-F238E27FC236}">
                <a16:creationId xmlns:a16="http://schemas.microsoft.com/office/drawing/2014/main" id="{AF39CB1F-C13F-054D-BF82-398D8CE792E6}"/>
              </a:ext>
            </a:extLst>
          </p:cNvPr>
          <p:cNvSpPr/>
          <p:nvPr/>
        </p:nvSpPr>
        <p:spPr>
          <a:xfrm>
            <a:off x="1915128" y="1937829"/>
            <a:ext cx="2548028" cy="2561568"/>
          </a:xfrm>
          <a:prstGeom prst="ellipse">
            <a:avLst/>
          </a:prstGeom>
          <a:blipFill dpi="0" rotWithShape="1">
            <a:blip r:embed="rId2"/>
            <a:srcRect/>
            <a:stretch>
              <a:fillRect r="-2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blipFill>
                <a:blip r:embed="rId2"/>
                <a:stretch>
                  <a:fillRect/>
                </a:stretch>
              </a:blipFill>
            </a:endParaRPr>
          </a:p>
        </p:txBody>
      </p:sp>
    </p:spTree>
    <p:extLst>
      <p:ext uri="{BB962C8B-B14F-4D97-AF65-F5344CB8AC3E}">
        <p14:creationId xmlns:p14="http://schemas.microsoft.com/office/powerpoint/2010/main" val="454397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629F21C9-0740-B445-B710-EDA759AF22B8}"/>
              </a:ext>
            </a:extLst>
          </p:cNvPr>
          <p:cNvSpPr/>
          <p:nvPr/>
        </p:nvSpPr>
        <p:spPr>
          <a:xfrm>
            <a:off x="5755052" y="1059873"/>
            <a:ext cx="2027959" cy="2027959"/>
          </a:xfrm>
          <a:prstGeom prst="ellipse">
            <a:avLst/>
          </a:prstGeom>
          <a:solidFill>
            <a:srgbClr val="EFE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FBBC7AE-9C65-E64B-9ABE-40ED71564C61}"/>
              </a:ext>
            </a:extLst>
          </p:cNvPr>
          <p:cNvSpPr/>
          <p:nvPr/>
        </p:nvSpPr>
        <p:spPr>
          <a:xfrm>
            <a:off x="3394660" y="1059873"/>
            <a:ext cx="2027959" cy="2027959"/>
          </a:xfrm>
          <a:prstGeom prst="ellipse">
            <a:avLst/>
          </a:prstGeom>
          <a:solidFill>
            <a:srgbClr val="EFE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0BFA274-DFBE-5341-BC28-9061BA028C79}"/>
              </a:ext>
            </a:extLst>
          </p:cNvPr>
          <p:cNvSpPr/>
          <p:nvPr/>
        </p:nvSpPr>
        <p:spPr>
          <a:xfrm>
            <a:off x="3386587" y="3467527"/>
            <a:ext cx="2027959" cy="2027959"/>
          </a:xfrm>
          <a:prstGeom prst="ellipse">
            <a:avLst/>
          </a:prstGeom>
          <a:solidFill>
            <a:srgbClr val="EFE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E2349B6-5537-5941-9CF8-CA2A95EAF141}"/>
              </a:ext>
            </a:extLst>
          </p:cNvPr>
          <p:cNvSpPr/>
          <p:nvPr/>
        </p:nvSpPr>
        <p:spPr>
          <a:xfrm>
            <a:off x="1083591" y="3421566"/>
            <a:ext cx="2027959" cy="2027959"/>
          </a:xfrm>
          <a:prstGeom prst="ellipse">
            <a:avLst/>
          </a:prstGeom>
          <a:solidFill>
            <a:srgbClr val="EFE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C35CB2D-F7E9-B245-9C9B-A690498C6142}"/>
              </a:ext>
            </a:extLst>
          </p:cNvPr>
          <p:cNvSpPr/>
          <p:nvPr/>
        </p:nvSpPr>
        <p:spPr>
          <a:xfrm>
            <a:off x="1122218" y="1059873"/>
            <a:ext cx="2027959" cy="2027959"/>
          </a:xfrm>
          <a:prstGeom prst="ellipse">
            <a:avLst/>
          </a:prstGeom>
          <a:solidFill>
            <a:srgbClr val="EFE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Corn">
            <a:extLst>
              <a:ext uri="{FF2B5EF4-FFF2-40B4-BE49-F238E27FC236}">
                <a16:creationId xmlns:a16="http://schemas.microsoft.com/office/drawing/2014/main" id="{4558680F-D055-8B49-B4FE-542954321C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40375" y="3905020"/>
            <a:ext cx="914400" cy="914400"/>
          </a:xfrm>
          <a:prstGeom prst="rect">
            <a:avLst/>
          </a:prstGeom>
        </p:spPr>
      </p:pic>
      <p:pic>
        <p:nvPicPr>
          <p:cNvPr id="7" name="Graphic 6" descr="Wheelchair Access">
            <a:extLst>
              <a:ext uri="{FF2B5EF4-FFF2-40B4-BE49-F238E27FC236}">
                <a16:creationId xmlns:a16="http://schemas.microsoft.com/office/drawing/2014/main" id="{0E26BF57-F408-884E-BABE-5DFEDBD1F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1831" y="1468228"/>
            <a:ext cx="914400" cy="914400"/>
          </a:xfrm>
          <a:prstGeom prst="rect">
            <a:avLst/>
          </a:prstGeom>
        </p:spPr>
      </p:pic>
      <p:pic>
        <p:nvPicPr>
          <p:cNvPr id="14" name="Graphic 13" descr="Shower">
            <a:extLst>
              <a:ext uri="{FF2B5EF4-FFF2-40B4-BE49-F238E27FC236}">
                <a16:creationId xmlns:a16="http://schemas.microsoft.com/office/drawing/2014/main" id="{DDDE1410-CB90-4B4E-B61F-5FBA5503DD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69763" y="1439568"/>
            <a:ext cx="760877" cy="760877"/>
          </a:xfrm>
          <a:prstGeom prst="rect">
            <a:avLst/>
          </a:prstGeom>
        </p:spPr>
      </p:pic>
      <p:pic>
        <p:nvPicPr>
          <p:cNvPr id="21" name="Graphic 20" descr="Brain in head">
            <a:extLst>
              <a:ext uri="{FF2B5EF4-FFF2-40B4-BE49-F238E27FC236}">
                <a16:creationId xmlns:a16="http://schemas.microsoft.com/office/drawing/2014/main" id="{EF5CF4F7-A1D2-EF4F-A544-4AD3349E7F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78997" y="1404850"/>
            <a:ext cx="914400" cy="914400"/>
          </a:xfrm>
          <a:prstGeom prst="rect">
            <a:avLst/>
          </a:prstGeom>
        </p:spPr>
      </p:pic>
      <p:sp>
        <p:nvSpPr>
          <p:cNvPr id="22" name="Oval 21">
            <a:extLst>
              <a:ext uri="{FF2B5EF4-FFF2-40B4-BE49-F238E27FC236}">
                <a16:creationId xmlns:a16="http://schemas.microsoft.com/office/drawing/2014/main" id="{7AF6D247-EC1C-3946-996F-53156F880C58}"/>
              </a:ext>
            </a:extLst>
          </p:cNvPr>
          <p:cNvSpPr/>
          <p:nvPr/>
        </p:nvSpPr>
        <p:spPr>
          <a:xfrm>
            <a:off x="5736692" y="3421566"/>
            <a:ext cx="2027959" cy="2027959"/>
          </a:xfrm>
          <a:prstGeom prst="ellipse">
            <a:avLst/>
          </a:prstGeom>
          <a:solidFill>
            <a:srgbClr val="EFE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C6BFA07-46B9-9748-B005-D5E88D2EF799}"/>
              </a:ext>
            </a:extLst>
          </p:cNvPr>
          <p:cNvSpPr txBox="1"/>
          <p:nvPr/>
        </p:nvSpPr>
        <p:spPr>
          <a:xfrm>
            <a:off x="1284805" y="2357163"/>
            <a:ext cx="1702784" cy="369332"/>
          </a:xfrm>
          <a:prstGeom prst="rect">
            <a:avLst/>
          </a:prstGeom>
          <a:noFill/>
          <a:ln>
            <a:noFill/>
          </a:ln>
        </p:spPr>
        <p:txBody>
          <a:bodyPr wrap="square" rtlCol="0">
            <a:spAutoFit/>
          </a:bodyPr>
          <a:lstStyle/>
          <a:p>
            <a:pPr algn="ctr"/>
            <a:r>
              <a:rPr lang="en-US" dirty="0">
                <a:solidFill>
                  <a:srgbClr val="191B0E"/>
                </a:solidFill>
              </a:rPr>
              <a:t>Mental Health</a:t>
            </a:r>
          </a:p>
        </p:txBody>
      </p:sp>
      <p:sp>
        <p:nvSpPr>
          <p:cNvPr id="25" name="TextBox 24">
            <a:extLst>
              <a:ext uri="{FF2B5EF4-FFF2-40B4-BE49-F238E27FC236}">
                <a16:creationId xmlns:a16="http://schemas.microsoft.com/office/drawing/2014/main" id="{DC9AE0BE-B2F3-E04D-A7EA-0C3D4D422661}"/>
              </a:ext>
            </a:extLst>
          </p:cNvPr>
          <p:cNvSpPr txBox="1"/>
          <p:nvPr/>
        </p:nvSpPr>
        <p:spPr>
          <a:xfrm>
            <a:off x="3612346" y="2228256"/>
            <a:ext cx="1702784" cy="646331"/>
          </a:xfrm>
          <a:prstGeom prst="rect">
            <a:avLst/>
          </a:prstGeom>
          <a:noFill/>
          <a:ln>
            <a:noFill/>
          </a:ln>
        </p:spPr>
        <p:txBody>
          <a:bodyPr wrap="square" rtlCol="0">
            <a:spAutoFit/>
          </a:bodyPr>
          <a:lstStyle/>
          <a:p>
            <a:pPr algn="ctr"/>
            <a:r>
              <a:rPr lang="en-US" dirty="0">
                <a:solidFill>
                  <a:srgbClr val="191B0E"/>
                </a:solidFill>
              </a:rPr>
              <a:t>Sanitation &amp; Water Access</a:t>
            </a:r>
          </a:p>
        </p:txBody>
      </p:sp>
      <p:sp>
        <p:nvSpPr>
          <p:cNvPr id="26" name="TextBox 25">
            <a:extLst>
              <a:ext uri="{FF2B5EF4-FFF2-40B4-BE49-F238E27FC236}">
                <a16:creationId xmlns:a16="http://schemas.microsoft.com/office/drawing/2014/main" id="{A7392972-27A9-4D41-8697-4C347221FB40}"/>
              </a:ext>
            </a:extLst>
          </p:cNvPr>
          <p:cNvSpPr txBox="1"/>
          <p:nvPr/>
        </p:nvSpPr>
        <p:spPr>
          <a:xfrm>
            <a:off x="5917639" y="2358488"/>
            <a:ext cx="1702784" cy="369332"/>
          </a:xfrm>
          <a:prstGeom prst="rect">
            <a:avLst/>
          </a:prstGeom>
          <a:noFill/>
          <a:ln>
            <a:noFill/>
          </a:ln>
        </p:spPr>
        <p:txBody>
          <a:bodyPr wrap="square" rtlCol="0">
            <a:spAutoFit/>
          </a:bodyPr>
          <a:lstStyle/>
          <a:p>
            <a:pPr algn="ctr"/>
            <a:r>
              <a:rPr lang="en-US" dirty="0">
                <a:solidFill>
                  <a:srgbClr val="191B0E"/>
                </a:solidFill>
              </a:rPr>
              <a:t>Disability</a:t>
            </a:r>
          </a:p>
        </p:txBody>
      </p:sp>
      <p:sp>
        <p:nvSpPr>
          <p:cNvPr id="27" name="TextBox 26">
            <a:extLst>
              <a:ext uri="{FF2B5EF4-FFF2-40B4-BE49-F238E27FC236}">
                <a16:creationId xmlns:a16="http://schemas.microsoft.com/office/drawing/2014/main" id="{A3125E01-6ABC-3648-A88D-003601360143}"/>
              </a:ext>
            </a:extLst>
          </p:cNvPr>
          <p:cNvSpPr txBox="1"/>
          <p:nvPr/>
        </p:nvSpPr>
        <p:spPr>
          <a:xfrm>
            <a:off x="3562927" y="4823290"/>
            <a:ext cx="1702784" cy="369332"/>
          </a:xfrm>
          <a:prstGeom prst="rect">
            <a:avLst/>
          </a:prstGeom>
          <a:noFill/>
          <a:ln>
            <a:noFill/>
          </a:ln>
        </p:spPr>
        <p:txBody>
          <a:bodyPr wrap="square" rtlCol="0">
            <a:spAutoFit/>
          </a:bodyPr>
          <a:lstStyle/>
          <a:p>
            <a:pPr algn="ctr"/>
            <a:r>
              <a:rPr lang="en-US" dirty="0">
                <a:solidFill>
                  <a:srgbClr val="191B0E"/>
                </a:solidFill>
              </a:rPr>
              <a:t>Nutrition</a:t>
            </a:r>
          </a:p>
        </p:txBody>
      </p:sp>
      <p:sp>
        <p:nvSpPr>
          <p:cNvPr id="28" name="Oval 27">
            <a:extLst>
              <a:ext uri="{FF2B5EF4-FFF2-40B4-BE49-F238E27FC236}">
                <a16:creationId xmlns:a16="http://schemas.microsoft.com/office/drawing/2014/main" id="{0BA86DB6-816A-934A-9698-DE3E59B19F9A}"/>
              </a:ext>
            </a:extLst>
          </p:cNvPr>
          <p:cNvSpPr/>
          <p:nvPr/>
        </p:nvSpPr>
        <p:spPr>
          <a:xfrm>
            <a:off x="8120216" y="1061251"/>
            <a:ext cx="2027959" cy="2027959"/>
          </a:xfrm>
          <a:prstGeom prst="ellipse">
            <a:avLst/>
          </a:prstGeom>
          <a:solidFill>
            <a:srgbClr val="EFE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8E8FC13F-69B5-1044-899F-E4B407C594A2}"/>
              </a:ext>
            </a:extLst>
          </p:cNvPr>
          <p:cNvSpPr txBox="1"/>
          <p:nvPr/>
        </p:nvSpPr>
        <p:spPr>
          <a:xfrm>
            <a:off x="8282803" y="2074125"/>
            <a:ext cx="1702784" cy="923330"/>
          </a:xfrm>
          <a:prstGeom prst="rect">
            <a:avLst/>
          </a:prstGeom>
          <a:noFill/>
          <a:ln>
            <a:noFill/>
          </a:ln>
        </p:spPr>
        <p:txBody>
          <a:bodyPr wrap="square" rtlCol="0">
            <a:spAutoFit/>
          </a:bodyPr>
          <a:lstStyle/>
          <a:p>
            <a:pPr algn="ctr"/>
            <a:r>
              <a:rPr lang="en-US" dirty="0">
                <a:solidFill>
                  <a:srgbClr val="191B0E"/>
                </a:solidFill>
              </a:rPr>
              <a:t>Education &amp; Political Stability</a:t>
            </a:r>
          </a:p>
        </p:txBody>
      </p:sp>
      <p:pic>
        <p:nvPicPr>
          <p:cNvPr id="31" name="Graphic 30" descr="Hospital">
            <a:extLst>
              <a:ext uri="{FF2B5EF4-FFF2-40B4-BE49-F238E27FC236}">
                <a16:creationId xmlns:a16="http://schemas.microsoft.com/office/drawing/2014/main" id="{57273FA8-6541-9C44-9B07-AFFFD6AC85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76995" y="1305880"/>
            <a:ext cx="914400" cy="914400"/>
          </a:xfrm>
          <a:prstGeom prst="rect">
            <a:avLst/>
          </a:prstGeom>
        </p:spPr>
      </p:pic>
      <p:sp>
        <p:nvSpPr>
          <p:cNvPr id="32" name="Oval 31">
            <a:extLst>
              <a:ext uri="{FF2B5EF4-FFF2-40B4-BE49-F238E27FC236}">
                <a16:creationId xmlns:a16="http://schemas.microsoft.com/office/drawing/2014/main" id="{F29BD136-279E-CC4B-8246-8D0B22CBC6E0}"/>
              </a:ext>
            </a:extLst>
          </p:cNvPr>
          <p:cNvSpPr/>
          <p:nvPr/>
        </p:nvSpPr>
        <p:spPr>
          <a:xfrm>
            <a:off x="8068603" y="3421566"/>
            <a:ext cx="2027959" cy="2027959"/>
          </a:xfrm>
          <a:prstGeom prst="ellipse">
            <a:avLst/>
          </a:prstGeom>
          <a:solidFill>
            <a:srgbClr val="EFE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D6A1C08E-C712-0A49-81A0-F03AB25CDF0B}"/>
              </a:ext>
            </a:extLst>
          </p:cNvPr>
          <p:cNvSpPr txBox="1"/>
          <p:nvPr/>
        </p:nvSpPr>
        <p:spPr>
          <a:xfrm>
            <a:off x="8231190" y="4720181"/>
            <a:ext cx="1702784" cy="369332"/>
          </a:xfrm>
          <a:prstGeom prst="rect">
            <a:avLst/>
          </a:prstGeom>
          <a:noFill/>
          <a:ln>
            <a:noFill/>
          </a:ln>
        </p:spPr>
        <p:txBody>
          <a:bodyPr wrap="square" rtlCol="0">
            <a:spAutoFit/>
          </a:bodyPr>
          <a:lstStyle/>
          <a:p>
            <a:pPr algn="ctr"/>
            <a:r>
              <a:rPr lang="en-US" dirty="0">
                <a:solidFill>
                  <a:srgbClr val="191B0E"/>
                </a:solidFill>
              </a:rPr>
              <a:t>Diagnostic</a:t>
            </a:r>
          </a:p>
        </p:txBody>
      </p:sp>
      <p:pic>
        <p:nvPicPr>
          <p:cNvPr id="36" name="Graphic 35" descr="Heart with pulse">
            <a:extLst>
              <a:ext uri="{FF2B5EF4-FFF2-40B4-BE49-F238E27FC236}">
                <a16:creationId xmlns:a16="http://schemas.microsoft.com/office/drawing/2014/main" id="{77EBCABC-0BB9-9349-B3F6-200F5F2E7E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05063" y="3812217"/>
            <a:ext cx="914400" cy="914400"/>
          </a:xfrm>
          <a:prstGeom prst="rect">
            <a:avLst/>
          </a:prstGeom>
        </p:spPr>
      </p:pic>
      <p:sp>
        <p:nvSpPr>
          <p:cNvPr id="39" name="TextBox 38">
            <a:extLst>
              <a:ext uri="{FF2B5EF4-FFF2-40B4-BE49-F238E27FC236}">
                <a16:creationId xmlns:a16="http://schemas.microsoft.com/office/drawing/2014/main" id="{D0E2220F-89F0-F746-8A19-39D65CFC918B}"/>
              </a:ext>
            </a:extLst>
          </p:cNvPr>
          <p:cNvSpPr txBox="1"/>
          <p:nvPr/>
        </p:nvSpPr>
        <p:spPr>
          <a:xfrm>
            <a:off x="5765607" y="4572403"/>
            <a:ext cx="2027959" cy="646331"/>
          </a:xfrm>
          <a:prstGeom prst="rect">
            <a:avLst/>
          </a:prstGeom>
          <a:noFill/>
          <a:ln>
            <a:noFill/>
          </a:ln>
        </p:spPr>
        <p:txBody>
          <a:bodyPr wrap="square" rtlCol="0">
            <a:spAutoFit/>
          </a:bodyPr>
          <a:lstStyle/>
          <a:p>
            <a:pPr algn="ctr"/>
            <a:r>
              <a:rPr lang="en-US" dirty="0">
                <a:solidFill>
                  <a:srgbClr val="191B0E"/>
                </a:solidFill>
              </a:rPr>
              <a:t>Health Professionals</a:t>
            </a:r>
          </a:p>
        </p:txBody>
      </p:sp>
      <p:pic>
        <p:nvPicPr>
          <p:cNvPr id="41" name="Graphic 40" descr="Doctor">
            <a:extLst>
              <a:ext uri="{FF2B5EF4-FFF2-40B4-BE49-F238E27FC236}">
                <a16:creationId xmlns:a16="http://schemas.microsoft.com/office/drawing/2014/main" id="{D2D88575-199C-194C-8D07-5480D5041A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7750" y="3704895"/>
            <a:ext cx="914400" cy="914400"/>
          </a:xfrm>
          <a:prstGeom prst="rect">
            <a:avLst/>
          </a:prstGeom>
        </p:spPr>
      </p:pic>
      <p:pic>
        <p:nvPicPr>
          <p:cNvPr id="43" name="Graphic 42" descr="Medicine">
            <a:extLst>
              <a:ext uri="{FF2B5EF4-FFF2-40B4-BE49-F238E27FC236}">
                <a16:creationId xmlns:a16="http://schemas.microsoft.com/office/drawing/2014/main" id="{06890D58-8FBF-9B4A-87BB-2183716B80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3993" y="3779405"/>
            <a:ext cx="914400" cy="914400"/>
          </a:xfrm>
          <a:prstGeom prst="rect">
            <a:avLst/>
          </a:prstGeom>
        </p:spPr>
      </p:pic>
      <p:sp>
        <p:nvSpPr>
          <p:cNvPr id="44" name="TextBox 43">
            <a:extLst>
              <a:ext uri="{FF2B5EF4-FFF2-40B4-BE49-F238E27FC236}">
                <a16:creationId xmlns:a16="http://schemas.microsoft.com/office/drawing/2014/main" id="{F3F568FD-4DBE-4748-8404-0F357C685C2C}"/>
              </a:ext>
            </a:extLst>
          </p:cNvPr>
          <p:cNvSpPr txBox="1"/>
          <p:nvPr/>
        </p:nvSpPr>
        <p:spPr>
          <a:xfrm>
            <a:off x="1246178" y="4768116"/>
            <a:ext cx="1702784" cy="369332"/>
          </a:xfrm>
          <a:prstGeom prst="rect">
            <a:avLst/>
          </a:prstGeom>
          <a:noFill/>
          <a:ln>
            <a:noFill/>
          </a:ln>
        </p:spPr>
        <p:txBody>
          <a:bodyPr wrap="square" rtlCol="0">
            <a:spAutoFit/>
          </a:bodyPr>
          <a:lstStyle/>
          <a:p>
            <a:pPr algn="ctr"/>
            <a:r>
              <a:rPr lang="en-US" dirty="0">
                <a:solidFill>
                  <a:srgbClr val="191B0E"/>
                </a:solidFill>
              </a:rPr>
              <a:t>Treatments</a:t>
            </a:r>
          </a:p>
        </p:txBody>
      </p:sp>
    </p:spTree>
    <p:extLst>
      <p:ext uri="{BB962C8B-B14F-4D97-AF65-F5344CB8AC3E}">
        <p14:creationId xmlns:p14="http://schemas.microsoft.com/office/powerpoint/2010/main" val="48603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1800-B1EE-F445-8CD9-314DD86E50D8}"/>
              </a:ext>
            </a:extLst>
          </p:cNvPr>
          <p:cNvSpPr txBox="1">
            <a:spLocks/>
          </p:cNvSpPr>
          <p:nvPr/>
        </p:nvSpPr>
        <p:spPr>
          <a:xfrm>
            <a:off x="1449355" y="962546"/>
            <a:ext cx="9750805" cy="1369168"/>
          </a:xfrm>
          <a:prstGeom prst="rect">
            <a:avLst/>
          </a:prstGeom>
          <a:solidFill>
            <a:schemeClr val="accent5"/>
          </a:solidFill>
        </p:spPr>
        <p:txBody>
          <a:bodyPr>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GB" sz="4000" b="1" dirty="0"/>
              <a:t>Bio-Tech </a:t>
            </a:r>
            <a:r>
              <a:rPr lang="en-GB" sz="4000" b="1" dirty="0" err="1"/>
              <a:t>iDeas</a:t>
            </a:r>
            <a:br>
              <a:rPr lang="en-GB" sz="4000" b="1" dirty="0"/>
            </a:br>
            <a:r>
              <a:rPr lang="en-GB" sz="4000" b="1" dirty="0"/>
              <a:t>- Biotech Society</a:t>
            </a:r>
            <a:endParaRPr lang="en-GB" sz="4000" dirty="0"/>
          </a:p>
        </p:txBody>
      </p:sp>
      <p:sp>
        <p:nvSpPr>
          <p:cNvPr id="3" name="Title 1">
            <a:extLst>
              <a:ext uri="{FF2B5EF4-FFF2-40B4-BE49-F238E27FC236}">
                <a16:creationId xmlns:a16="http://schemas.microsoft.com/office/drawing/2014/main" id="{68A49CA5-67F4-5D41-AFAA-F5933EEF833D}"/>
              </a:ext>
            </a:extLst>
          </p:cNvPr>
          <p:cNvSpPr txBox="1">
            <a:spLocks/>
          </p:cNvSpPr>
          <p:nvPr/>
        </p:nvSpPr>
        <p:spPr>
          <a:xfrm>
            <a:off x="1449354" y="2379716"/>
            <a:ext cx="9750805" cy="3280458"/>
          </a:xfrm>
          <a:prstGeom prst="rect">
            <a:avLst/>
          </a:prstGeom>
          <a:solidFill>
            <a:schemeClr val="bg1">
              <a:lumMod val="7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buAutoNum type="arabicPeriod"/>
            </a:pPr>
            <a:r>
              <a:rPr lang="en-GB" sz="4000" b="1" dirty="0"/>
              <a:t>An example: Team IISER-Mohali, </a:t>
            </a:r>
            <a:r>
              <a:rPr lang="en-GB" sz="4000" b="1" dirty="0" err="1"/>
              <a:t>iGEM</a:t>
            </a:r>
            <a:r>
              <a:rPr lang="en-GB" sz="4000" b="1" dirty="0"/>
              <a:t> 2018</a:t>
            </a:r>
          </a:p>
          <a:p>
            <a:pPr marL="742950" indent="-742950">
              <a:buAutoNum type="arabicPeriod"/>
            </a:pPr>
            <a:r>
              <a:rPr lang="en-GB" sz="4000" b="1" dirty="0"/>
              <a:t>Modelling and other examples </a:t>
            </a:r>
            <a:br>
              <a:rPr lang="en-GB" sz="4000" b="1" dirty="0"/>
            </a:br>
            <a:endParaRPr lang="en-GB" sz="4000" dirty="0"/>
          </a:p>
        </p:txBody>
      </p:sp>
    </p:spTree>
    <p:extLst>
      <p:ext uri="{BB962C8B-B14F-4D97-AF65-F5344CB8AC3E}">
        <p14:creationId xmlns:p14="http://schemas.microsoft.com/office/powerpoint/2010/main" val="280197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D0AF-A192-435A-8473-9973EB2625D7}"/>
              </a:ext>
            </a:extLst>
          </p:cNvPr>
          <p:cNvSpPr>
            <a:spLocks noGrp="1"/>
          </p:cNvSpPr>
          <p:nvPr>
            <p:ph type="title"/>
          </p:nvPr>
        </p:nvSpPr>
        <p:spPr>
          <a:solidFill>
            <a:schemeClr val="accent3"/>
          </a:solidFill>
        </p:spPr>
        <p:txBody>
          <a:bodyPr>
            <a:normAutofit fontScale="90000"/>
          </a:bodyPr>
          <a:lstStyle/>
          <a:p>
            <a:br>
              <a:rPr lang="en-GB" dirty="0"/>
            </a:br>
            <a:r>
              <a:rPr lang="en-GB" dirty="0"/>
              <a:t>Step 1: Define the problem: </a:t>
            </a:r>
            <a:br>
              <a:rPr lang="en-GB" dirty="0"/>
            </a:br>
            <a:endParaRPr lang="en-GB" dirty="0"/>
          </a:p>
        </p:txBody>
      </p:sp>
      <p:sp>
        <p:nvSpPr>
          <p:cNvPr id="3" name="Content Placeholder 2">
            <a:extLst>
              <a:ext uri="{FF2B5EF4-FFF2-40B4-BE49-F238E27FC236}">
                <a16:creationId xmlns:a16="http://schemas.microsoft.com/office/drawing/2014/main" id="{959BFAB8-4336-47B9-8B6E-F9FC53F5F852}"/>
              </a:ext>
            </a:extLst>
          </p:cNvPr>
          <p:cNvSpPr>
            <a:spLocks noGrp="1"/>
          </p:cNvSpPr>
          <p:nvPr>
            <p:ph idx="1"/>
          </p:nvPr>
        </p:nvSpPr>
        <p:spPr/>
        <p:txBody>
          <a:bodyPr>
            <a:normAutofit fontScale="92500" lnSpcReduction="10000"/>
          </a:bodyPr>
          <a:lstStyle/>
          <a:p>
            <a:r>
              <a:rPr lang="en-GB" dirty="0"/>
              <a:t>Agriculture is the primary source of livelihood for about 58 per cent of India’s population. </a:t>
            </a:r>
          </a:p>
          <a:p>
            <a:r>
              <a:rPr lang="en-GB" dirty="0"/>
              <a:t>Storage of crops </a:t>
            </a:r>
            <a:r>
              <a:rPr lang="en-GB" dirty="0">
                <a:solidFill>
                  <a:srgbClr val="00B0F0"/>
                </a:solidFill>
              </a:rPr>
              <a:t>POST-HARVEST</a:t>
            </a:r>
            <a:r>
              <a:rPr lang="en-GB" dirty="0"/>
              <a:t> are </a:t>
            </a:r>
          </a:p>
          <a:p>
            <a:r>
              <a:rPr lang="en-GB" dirty="0"/>
              <a:t>vulnerable to </a:t>
            </a:r>
            <a:r>
              <a:rPr lang="en-GB" dirty="0">
                <a:solidFill>
                  <a:srgbClr val="00B0F0"/>
                </a:solidFill>
              </a:rPr>
              <a:t>rodents</a:t>
            </a:r>
            <a:r>
              <a:rPr lang="en-GB" dirty="0"/>
              <a:t> that eat large </a:t>
            </a:r>
          </a:p>
          <a:p>
            <a:r>
              <a:rPr lang="en-GB" dirty="0"/>
              <a:t>quantities of cereal and </a:t>
            </a:r>
            <a:r>
              <a:rPr lang="en-GB" dirty="0">
                <a:solidFill>
                  <a:srgbClr val="00B0F0"/>
                </a:solidFill>
              </a:rPr>
              <a:t>contaminate</a:t>
            </a:r>
          </a:p>
          <a:p>
            <a:r>
              <a:rPr lang="en-GB" dirty="0"/>
              <a:t> stored crops with their droppings, </a:t>
            </a:r>
          </a:p>
          <a:p>
            <a:r>
              <a:rPr lang="en-GB" dirty="0"/>
              <a:t>fur and saliva. </a:t>
            </a:r>
          </a:p>
          <a:p>
            <a:r>
              <a:rPr lang="en-GB" dirty="0"/>
              <a:t>RESULT= </a:t>
            </a:r>
            <a:r>
              <a:rPr lang="en-GB" dirty="0">
                <a:solidFill>
                  <a:srgbClr val="00B0F0"/>
                </a:solidFill>
              </a:rPr>
              <a:t>post harvest losses </a:t>
            </a:r>
          </a:p>
          <a:p>
            <a:r>
              <a:rPr lang="en-GB" dirty="0"/>
              <a:t>amount to </a:t>
            </a:r>
            <a:r>
              <a:rPr lang="en-GB" b="1" dirty="0"/>
              <a:t>12 to 16 million metric </a:t>
            </a:r>
          </a:p>
          <a:p>
            <a:r>
              <a:rPr lang="en-GB" b="1" dirty="0"/>
              <a:t>tons of food grains </a:t>
            </a:r>
            <a:r>
              <a:rPr lang="en-GB" dirty="0"/>
              <a:t>each year. </a:t>
            </a:r>
          </a:p>
          <a:p>
            <a:pPr marL="0" indent="0">
              <a:buNone/>
            </a:pPr>
            <a:endParaRPr lang="en-GB" dirty="0"/>
          </a:p>
        </p:txBody>
      </p:sp>
      <p:pic>
        <p:nvPicPr>
          <p:cNvPr id="5" name="Picture 4">
            <a:extLst>
              <a:ext uri="{FF2B5EF4-FFF2-40B4-BE49-F238E27FC236}">
                <a16:creationId xmlns:a16="http://schemas.microsoft.com/office/drawing/2014/main" id="{FC7AC20B-84E4-4D82-B46D-0CC17737B5D8}"/>
              </a:ext>
            </a:extLst>
          </p:cNvPr>
          <p:cNvPicPr>
            <a:picLocks noChangeAspect="1"/>
          </p:cNvPicPr>
          <p:nvPr/>
        </p:nvPicPr>
        <p:blipFill rotWithShape="1">
          <a:blip r:embed="rId2"/>
          <a:srcRect l="26364" t="28477" r="30512" b="21346"/>
          <a:stretch/>
        </p:blipFill>
        <p:spPr>
          <a:xfrm>
            <a:off x="6096000" y="2682581"/>
            <a:ext cx="5040923" cy="3299119"/>
          </a:xfrm>
          <a:prstGeom prst="rect">
            <a:avLst/>
          </a:prstGeom>
        </p:spPr>
      </p:pic>
    </p:spTree>
    <p:extLst>
      <p:ext uri="{BB962C8B-B14F-4D97-AF65-F5344CB8AC3E}">
        <p14:creationId xmlns:p14="http://schemas.microsoft.com/office/powerpoint/2010/main" val="928729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B9D8-0317-40C5-963E-BE5BC7F7BEB4}"/>
              </a:ext>
            </a:extLst>
          </p:cNvPr>
          <p:cNvSpPr>
            <a:spLocks noGrp="1"/>
          </p:cNvSpPr>
          <p:nvPr>
            <p:ph type="title"/>
          </p:nvPr>
        </p:nvSpPr>
        <p:spPr>
          <a:solidFill>
            <a:srgbClr val="92D050"/>
          </a:solidFill>
        </p:spPr>
        <p:txBody>
          <a:bodyPr/>
          <a:lstStyle/>
          <a:p>
            <a:r>
              <a:rPr lang="en-GB" dirty="0" err="1"/>
              <a:t>iDEA</a:t>
            </a:r>
            <a:r>
              <a:rPr lang="en-GB" dirty="0"/>
              <a:t>: Cat pheromones keep mice away!</a:t>
            </a:r>
          </a:p>
        </p:txBody>
      </p:sp>
      <p:sp>
        <p:nvSpPr>
          <p:cNvPr id="3" name="Content Placeholder 2">
            <a:extLst>
              <a:ext uri="{FF2B5EF4-FFF2-40B4-BE49-F238E27FC236}">
                <a16:creationId xmlns:a16="http://schemas.microsoft.com/office/drawing/2014/main" id="{1F6F1350-9FE1-4943-AAA8-B7B5077C0D10}"/>
              </a:ext>
            </a:extLst>
          </p:cNvPr>
          <p:cNvSpPr>
            <a:spLocks noGrp="1"/>
          </p:cNvSpPr>
          <p:nvPr>
            <p:ph idx="1"/>
          </p:nvPr>
        </p:nvSpPr>
        <p:spPr/>
        <p:txBody>
          <a:bodyPr>
            <a:normAutofit/>
          </a:bodyPr>
          <a:lstStyle/>
          <a:p>
            <a:endParaRPr lang="en-GB" dirty="0"/>
          </a:p>
          <a:p>
            <a:pPr marL="0" indent="0">
              <a:buNone/>
            </a:pPr>
            <a:r>
              <a:rPr lang="en-GB" dirty="0"/>
              <a:t>PHEROMONES AND PROTEINS </a:t>
            </a:r>
          </a:p>
          <a:p>
            <a:pPr marL="0" indent="0">
              <a:buNone/>
            </a:pPr>
            <a:r>
              <a:rPr lang="en-GB" dirty="0"/>
              <a:t>IN CAT URINE PERCEIVED AS </a:t>
            </a:r>
          </a:p>
          <a:p>
            <a:pPr marL="0" indent="0">
              <a:buNone/>
            </a:pPr>
            <a:r>
              <a:rPr lang="en-GB" dirty="0"/>
              <a:t>A THREAT IN MICE </a:t>
            </a:r>
          </a:p>
          <a:p>
            <a:pPr marL="0" indent="0">
              <a:buNone/>
            </a:pPr>
            <a:endParaRPr lang="en-GB" dirty="0"/>
          </a:p>
        </p:txBody>
      </p:sp>
      <p:pic>
        <p:nvPicPr>
          <p:cNvPr id="5" name="Picture 4">
            <a:extLst>
              <a:ext uri="{FF2B5EF4-FFF2-40B4-BE49-F238E27FC236}">
                <a16:creationId xmlns:a16="http://schemas.microsoft.com/office/drawing/2014/main" id="{E76552B5-DDA9-4CB2-9F5F-E4ED7119D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0189" y="2678545"/>
            <a:ext cx="5063611" cy="3346594"/>
          </a:xfrm>
          <a:prstGeom prst="rect">
            <a:avLst/>
          </a:prstGeom>
        </p:spPr>
      </p:pic>
    </p:spTree>
    <p:extLst>
      <p:ext uri="{BB962C8B-B14F-4D97-AF65-F5344CB8AC3E}">
        <p14:creationId xmlns:p14="http://schemas.microsoft.com/office/powerpoint/2010/main" val="41729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377E-BB7C-482F-B01F-9A6F31496F86}"/>
              </a:ext>
            </a:extLst>
          </p:cNvPr>
          <p:cNvSpPr>
            <a:spLocks noGrp="1"/>
          </p:cNvSpPr>
          <p:nvPr>
            <p:ph type="title"/>
          </p:nvPr>
        </p:nvSpPr>
        <p:spPr>
          <a:xfrm>
            <a:off x="1371600" y="685800"/>
            <a:ext cx="9601200" cy="870527"/>
          </a:xfrm>
          <a:solidFill>
            <a:srgbClr val="00B0F0"/>
          </a:solidFill>
        </p:spPr>
        <p:txBody>
          <a:bodyPr/>
          <a:lstStyle/>
          <a:p>
            <a:r>
              <a:rPr lang="en-GB" dirty="0"/>
              <a:t>Define the solution:</a:t>
            </a:r>
          </a:p>
        </p:txBody>
      </p:sp>
      <p:sp>
        <p:nvSpPr>
          <p:cNvPr id="3" name="Content Placeholder 2">
            <a:extLst>
              <a:ext uri="{FF2B5EF4-FFF2-40B4-BE49-F238E27FC236}">
                <a16:creationId xmlns:a16="http://schemas.microsoft.com/office/drawing/2014/main" id="{2A9EEB69-560D-458E-80FF-6E391DDBA33E}"/>
              </a:ext>
            </a:extLst>
          </p:cNvPr>
          <p:cNvSpPr>
            <a:spLocks noGrp="1"/>
          </p:cNvSpPr>
          <p:nvPr>
            <p:ph idx="1"/>
          </p:nvPr>
        </p:nvSpPr>
        <p:spPr>
          <a:xfrm>
            <a:off x="838200" y="1825625"/>
            <a:ext cx="10515600" cy="4351338"/>
          </a:xfrm>
        </p:spPr>
        <p:txBody>
          <a:bodyPr>
            <a:normAutofit/>
          </a:bodyPr>
          <a:lstStyle/>
          <a:p>
            <a:r>
              <a:rPr lang="en-GB" dirty="0"/>
              <a:t>Lets get yeast to do what the cat does and diffuse this to areas surrounding grain storage to keep the mice away</a:t>
            </a:r>
          </a:p>
          <a:p>
            <a:r>
              <a:rPr lang="en-GB" b="1" dirty="0"/>
              <a:t>This inspired them to make the </a:t>
            </a:r>
            <a:r>
              <a:rPr lang="en-GB" b="1" dirty="0" err="1"/>
              <a:t>FearOmone</a:t>
            </a:r>
            <a:r>
              <a:rPr lang="en-GB" b="1" dirty="0"/>
              <a:t> (F) </a:t>
            </a:r>
          </a:p>
          <a:p>
            <a:endParaRPr lang="en-GB" b="1" dirty="0"/>
          </a:p>
          <a:p>
            <a:endParaRPr lang="en-GB" dirty="0"/>
          </a:p>
          <a:p>
            <a:endParaRPr lang="en-GB" dirty="0"/>
          </a:p>
          <a:p>
            <a:endParaRPr lang="en-GB" dirty="0"/>
          </a:p>
          <a:p>
            <a:endParaRPr lang="en-GB" dirty="0"/>
          </a:p>
          <a:p>
            <a:endParaRPr lang="en-GB" dirty="0"/>
          </a:p>
          <a:p>
            <a:endParaRPr lang="en-GB" b="1" dirty="0"/>
          </a:p>
        </p:txBody>
      </p:sp>
      <p:sp>
        <p:nvSpPr>
          <p:cNvPr id="6" name="Oval 5">
            <a:extLst>
              <a:ext uri="{FF2B5EF4-FFF2-40B4-BE49-F238E27FC236}">
                <a16:creationId xmlns:a16="http://schemas.microsoft.com/office/drawing/2014/main" id="{B34E7E70-FD15-42F5-9405-BB6135D7BAFC}"/>
              </a:ext>
            </a:extLst>
          </p:cNvPr>
          <p:cNvSpPr/>
          <p:nvPr/>
        </p:nvSpPr>
        <p:spPr>
          <a:xfrm>
            <a:off x="2791117" y="3971666"/>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7" name="Oval 6">
            <a:extLst>
              <a:ext uri="{FF2B5EF4-FFF2-40B4-BE49-F238E27FC236}">
                <a16:creationId xmlns:a16="http://schemas.microsoft.com/office/drawing/2014/main" id="{A5A8B8A8-3A5E-4D8C-9F03-07A9735B2C20}"/>
              </a:ext>
            </a:extLst>
          </p:cNvPr>
          <p:cNvSpPr/>
          <p:nvPr/>
        </p:nvSpPr>
        <p:spPr>
          <a:xfrm>
            <a:off x="2589648" y="4703617"/>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8" name="Oval 7">
            <a:extLst>
              <a:ext uri="{FF2B5EF4-FFF2-40B4-BE49-F238E27FC236}">
                <a16:creationId xmlns:a16="http://schemas.microsoft.com/office/drawing/2014/main" id="{AF25C136-9CBF-49FF-B240-6FBDD1CA5A7F}"/>
              </a:ext>
            </a:extLst>
          </p:cNvPr>
          <p:cNvSpPr/>
          <p:nvPr/>
        </p:nvSpPr>
        <p:spPr>
          <a:xfrm>
            <a:off x="2606965" y="3429000"/>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10" name="Rectangle 9">
            <a:extLst>
              <a:ext uri="{FF2B5EF4-FFF2-40B4-BE49-F238E27FC236}">
                <a16:creationId xmlns:a16="http://schemas.microsoft.com/office/drawing/2014/main" id="{FE7E8F0D-D70E-4D82-A48A-3C60D0C97A44}"/>
              </a:ext>
            </a:extLst>
          </p:cNvPr>
          <p:cNvSpPr/>
          <p:nvPr/>
        </p:nvSpPr>
        <p:spPr>
          <a:xfrm>
            <a:off x="1311564" y="3117273"/>
            <a:ext cx="2456872"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901B53A3-C001-44D8-AA15-824D6891F2BB}"/>
              </a:ext>
            </a:extLst>
          </p:cNvPr>
          <p:cNvPicPr>
            <a:picLocks noChangeAspect="1"/>
          </p:cNvPicPr>
          <p:nvPr/>
        </p:nvPicPr>
        <p:blipFill rotWithShape="1">
          <a:blip r:embed="rId2">
            <a:extLst>
              <a:ext uri="{28A0092B-C50C-407E-A947-70E740481C1C}">
                <a14:useLocalDpi xmlns:a14="http://schemas.microsoft.com/office/drawing/2010/main" val="0"/>
              </a:ext>
            </a:extLst>
          </a:blip>
          <a:srcRect l="32998" t="2424" r="13895"/>
          <a:stretch/>
        </p:blipFill>
        <p:spPr>
          <a:xfrm flipH="1">
            <a:off x="4249883" y="3570288"/>
            <a:ext cx="902851" cy="975201"/>
          </a:xfrm>
          <a:prstGeom prst="rect">
            <a:avLst/>
          </a:prstGeom>
        </p:spPr>
      </p:pic>
      <p:sp>
        <p:nvSpPr>
          <p:cNvPr id="9" name="Oval 8">
            <a:extLst>
              <a:ext uri="{FF2B5EF4-FFF2-40B4-BE49-F238E27FC236}">
                <a16:creationId xmlns:a16="http://schemas.microsoft.com/office/drawing/2014/main" id="{D593062C-7AC3-40BF-AD54-F72233514863}"/>
              </a:ext>
            </a:extLst>
          </p:cNvPr>
          <p:cNvSpPr/>
          <p:nvPr/>
        </p:nvSpPr>
        <p:spPr>
          <a:xfrm>
            <a:off x="4075547" y="3538608"/>
            <a:ext cx="1341584" cy="140176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solidFill>
                <a:srgbClr val="00B0F0"/>
              </a:solidFill>
            </a:endParaRPr>
          </a:p>
          <a:p>
            <a:pPr algn="ctr"/>
            <a:r>
              <a:rPr lang="en-GB" dirty="0">
                <a:solidFill>
                  <a:srgbClr val="00B0F0"/>
                </a:solidFill>
              </a:rPr>
              <a:t>Mice</a:t>
            </a:r>
          </a:p>
        </p:txBody>
      </p:sp>
      <p:pic>
        <p:nvPicPr>
          <p:cNvPr id="16" name="Picture 15">
            <a:extLst>
              <a:ext uri="{FF2B5EF4-FFF2-40B4-BE49-F238E27FC236}">
                <a16:creationId xmlns:a16="http://schemas.microsoft.com/office/drawing/2014/main" id="{E0BB1749-AB92-468D-AB57-46E00A42719C}"/>
              </a:ext>
            </a:extLst>
          </p:cNvPr>
          <p:cNvPicPr>
            <a:picLocks noChangeAspect="1"/>
          </p:cNvPicPr>
          <p:nvPr/>
        </p:nvPicPr>
        <p:blipFill rotWithShape="1">
          <a:blip r:embed="rId3"/>
          <a:srcRect l="44318" t="32862" r="33333" b="26363"/>
          <a:stretch/>
        </p:blipFill>
        <p:spPr>
          <a:xfrm flipH="1">
            <a:off x="1476049" y="3640638"/>
            <a:ext cx="1035768" cy="1062980"/>
          </a:xfrm>
          <a:prstGeom prst="rect">
            <a:avLst/>
          </a:prstGeom>
        </p:spPr>
      </p:pic>
      <p:sp>
        <p:nvSpPr>
          <p:cNvPr id="5" name="Oval 4">
            <a:extLst>
              <a:ext uri="{FF2B5EF4-FFF2-40B4-BE49-F238E27FC236}">
                <a16:creationId xmlns:a16="http://schemas.microsoft.com/office/drawing/2014/main" id="{9FE9BFF9-F2FE-4445-805D-509F604D3547}"/>
              </a:ext>
            </a:extLst>
          </p:cNvPr>
          <p:cNvSpPr/>
          <p:nvPr/>
        </p:nvSpPr>
        <p:spPr>
          <a:xfrm>
            <a:off x="1327730" y="3463163"/>
            <a:ext cx="1278080" cy="160385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r>
              <a:rPr lang="en-GB" dirty="0">
                <a:solidFill>
                  <a:srgbClr val="00B0F0"/>
                </a:solidFill>
              </a:rPr>
              <a:t>Cat</a:t>
            </a:r>
          </a:p>
        </p:txBody>
      </p:sp>
      <p:sp>
        <p:nvSpPr>
          <p:cNvPr id="17" name="Oval 16">
            <a:extLst>
              <a:ext uri="{FF2B5EF4-FFF2-40B4-BE49-F238E27FC236}">
                <a16:creationId xmlns:a16="http://schemas.microsoft.com/office/drawing/2014/main" id="{8175A500-9D62-417C-875E-B61C7377C04F}"/>
              </a:ext>
            </a:extLst>
          </p:cNvPr>
          <p:cNvSpPr/>
          <p:nvPr/>
        </p:nvSpPr>
        <p:spPr>
          <a:xfrm>
            <a:off x="8712189" y="3971666"/>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t>
            </a:r>
          </a:p>
        </p:txBody>
      </p:sp>
      <p:sp>
        <p:nvSpPr>
          <p:cNvPr id="18" name="Oval 17">
            <a:extLst>
              <a:ext uri="{FF2B5EF4-FFF2-40B4-BE49-F238E27FC236}">
                <a16:creationId xmlns:a16="http://schemas.microsoft.com/office/drawing/2014/main" id="{AA8CECBC-8075-46EA-81BD-0729AC5CF242}"/>
              </a:ext>
            </a:extLst>
          </p:cNvPr>
          <p:cNvSpPr/>
          <p:nvPr/>
        </p:nvSpPr>
        <p:spPr>
          <a:xfrm>
            <a:off x="8510720" y="4703617"/>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t>
            </a:r>
          </a:p>
        </p:txBody>
      </p:sp>
      <p:sp>
        <p:nvSpPr>
          <p:cNvPr id="19" name="Oval 18">
            <a:extLst>
              <a:ext uri="{FF2B5EF4-FFF2-40B4-BE49-F238E27FC236}">
                <a16:creationId xmlns:a16="http://schemas.microsoft.com/office/drawing/2014/main" id="{585F5521-4A60-45E3-AAEA-5AA8C59C0236}"/>
              </a:ext>
            </a:extLst>
          </p:cNvPr>
          <p:cNvSpPr/>
          <p:nvPr/>
        </p:nvSpPr>
        <p:spPr>
          <a:xfrm>
            <a:off x="8528037" y="3429000"/>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t>
            </a:r>
          </a:p>
        </p:txBody>
      </p:sp>
      <p:sp>
        <p:nvSpPr>
          <p:cNvPr id="20" name="Rectangle 19">
            <a:extLst>
              <a:ext uri="{FF2B5EF4-FFF2-40B4-BE49-F238E27FC236}">
                <a16:creationId xmlns:a16="http://schemas.microsoft.com/office/drawing/2014/main" id="{51FBB8C6-A234-4E28-BA02-04C6795582E5}"/>
              </a:ext>
            </a:extLst>
          </p:cNvPr>
          <p:cNvSpPr/>
          <p:nvPr/>
        </p:nvSpPr>
        <p:spPr>
          <a:xfrm>
            <a:off x="7232636" y="3117273"/>
            <a:ext cx="2456872"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60D9E6A0-3142-41B4-98E5-47442792CECC}"/>
              </a:ext>
            </a:extLst>
          </p:cNvPr>
          <p:cNvPicPr>
            <a:picLocks noChangeAspect="1"/>
          </p:cNvPicPr>
          <p:nvPr/>
        </p:nvPicPr>
        <p:blipFill rotWithShape="1">
          <a:blip r:embed="rId2">
            <a:extLst>
              <a:ext uri="{28A0092B-C50C-407E-A947-70E740481C1C}">
                <a14:useLocalDpi xmlns:a14="http://schemas.microsoft.com/office/drawing/2010/main" val="0"/>
              </a:ext>
            </a:extLst>
          </a:blip>
          <a:srcRect l="32998" t="2424" r="13895"/>
          <a:stretch/>
        </p:blipFill>
        <p:spPr>
          <a:xfrm flipH="1">
            <a:off x="10170955" y="3570288"/>
            <a:ext cx="902851" cy="975201"/>
          </a:xfrm>
          <a:prstGeom prst="rect">
            <a:avLst/>
          </a:prstGeom>
        </p:spPr>
      </p:pic>
      <p:sp>
        <p:nvSpPr>
          <p:cNvPr id="23" name="Oval 22">
            <a:extLst>
              <a:ext uri="{FF2B5EF4-FFF2-40B4-BE49-F238E27FC236}">
                <a16:creationId xmlns:a16="http://schemas.microsoft.com/office/drawing/2014/main" id="{B4BBC654-E3F1-4465-B21D-A8D0551DD857}"/>
              </a:ext>
            </a:extLst>
          </p:cNvPr>
          <p:cNvSpPr/>
          <p:nvPr/>
        </p:nvSpPr>
        <p:spPr>
          <a:xfrm>
            <a:off x="9996619" y="3538608"/>
            <a:ext cx="1341584" cy="1401765"/>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solidFill>
                <a:srgbClr val="00B0F0"/>
              </a:solidFill>
            </a:endParaRPr>
          </a:p>
          <a:p>
            <a:pPr algn="ctr"/>
            <a:r>
              <a:rPr lang="en-GB" dirty="0">
                <a:solidFill>
                  <a:srgbClr val="00B0F0"/>
                </a:solidFill>
              </a:rPr>
              <a:t>Mice</a:t>
            </a:r>
          </a:p>
        </p:txBody>
      </p:sp>
      <p:sp>
        <p:nvSpPr>
          <p:cNvPr id="25" name="Oval 24">
            <a:extLst>
              <a:ext uri="{FF2B5EF4-FFF2-40B4-BE49-F238E27FC236}">
                <a16:creationId xmlns:a16="http://schemas.microsoft.com/office/drawing/2014/main" id="{BAFA29BC-9AA6-4301-BB1F-EF1194536272}"/>
              </a:ext>
            </a:extLst>
          </p:cNvPr>
          <p:cNvSpPr/>
          <p:nvPr/>
        </p:nvSpPr>
        <p:spPr>
          <a:xfrm>
            <a:off x="7194539" y="3211472"/>
            <a:ext cx="1368132" cy="183851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endParaRPr lang="en-GB" dirty="0">
              <a:solidFill>
                <a:srgbClr val="00B0F0"/>
              </a:solidFill>
            </a:endParaRPr>
          </a:p>
          <a:p>
            <a:pPr algn="ctr"/>
            <a:endParaRPr lang="en-GB" dirty="0">
              <a:solidFill>
                <a:srgbClr val="00B0F0"/>
              </a:solidFill>
            </a:endParaRPr>
          </a:p>
          <a:p>
            <a:pPr algn="ctr"/>
            <a:r>
              <a:rPr lang="en-GB" dirty="0">
                <a:solidFill>
                  <a:srgbClr val="00B0F0"/>
                </a:solidFill>
              </a:rPr>
              <a:t>Yeast cell</a:t>
            </a:r>
          </a:p>
        </p:txBody>
      </p:sp>
      <p:pic>
        <p:nvPicPr>
          <p:cNvPr id="28" name="Picture 27">
            <a:extLst>
              <a:ext uri="{FF2B5EF4-FFF2-40B4-BE49-F238E27FC236}">
                <a16:creationId xmlns:a16="http://schemas.microsoft.com/office/drawing/2014/main" id="{9C1F609C-FD2E-408D-86FC-0490D36FFDB4}"/>
              </a:ext>
            </a:extLst>
          </p:cNvPr>
          <p:cNvPicPr>
            <a:picLocks noChangeAspect="1"/>
          </p:cNvPicPr>
          <p:nvPr/>
        </p:nvPicPr>
        <p:blipFill>
          <a:blip r:embed="rId4"/>
          <a:stretch>
            <a:fillRect/>
          </a:stretch>
        </p:blipFill>
        <p:spPr>
          <a:xfrm>
            <a:off x="7392253" y="3297447"/>
            <a:ext cx="1061025" cy="1348438"/>
          </a:xfrm>
          <a:prstGeom prst="rect">
            <a:avLst/>
          </a:prstGeom>
        </p:spPr>
      </p:pic>
      <p:sp>
        <p:nvSpPr>
          <p:cNvPr id="29" name="Rectangle 28">
            <a:extLst>
              <a:ext uri="{FF2B5EF4-FFF2-40B4-BE49-F238E27FC236}">
                <a16:creationId xmlns:a16="http://schemas.microsoft.com/office/drawing/2014/main" id="{F2DD3ECF-C03E-4764-92A4-9C89C9EB92BD}"/>
              </a:ext>
            </a:extLst>
          </p:cNvPr>
          <p:cNvSpPr/>
          <p:nvPr/>
        </p:nvSpPr>
        <p:spPr>
          <a:xfrm>
            <a:off x="7649422" y="3101754"/>
            <a:ext cx="1607711" cy="2310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Crop Storage</a:t>
            </a:r>
          </a:p>
        </p:txBody>
      </p:sp>
      <p:cxnSp>
        <p:nvCxnSpPr>
          <p:cNvPr id="31" name="Straight Arrow Connector 30">
            <a:extLst>
              <a:ext uri="{FF2B5EF4-FFF2-40B4-BE49-F238E27FC236}">
                <a16:creationId xmlns:a16="http://schemas.microsoft.com/office/drawing/2014/main" id="{22041353-6220-4D95-8473-0AB8A10DFF95}"/>
              </a:ext>
            </a:extLst>
          </p:cNvPr>
          <p:cNvCxnSpPr/>
          <p:nvPr/>
        </p:nvCxnSpPr>
        <p:spPr>
          <a:xfrm>
            <a:off x="5551055" y="4172128"/>
            <a:ext cx="8584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FAE6E34-B4F9-4F09-8DBA-CB4410C39D26}"/>
              </a:ext>
            </a:extLst>
          </p:cNvPr>
          <p:cNvSpPr/>
          <p:nvPr/>
        </p:nvSpPr>
        <p:spPr>
          <a:xfrm>
            <a:off x="5491890" y="3573174"/>
            <a:ext cx="1481839" cy="531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B0F0"/>
                </a:solidFill>
              </a:rPr>
              <a:t>Genetic engineering</a:t>
            </a:r>
          </a:p>
        </p:txBody>
      </p:sp>
      <p:sp>
        <p:nvSpPr>
          <p:cNvPr id="26" name="Rectangle 25">
            <a:extLst>
              <a:ext uri="{FF2B5EF4-FFF2-40B4-BE49-F238E27FC236}">
                <a16:creationId xmlns:a16="http://schemas.microsoft.com/office/drawing/2014/main" id="{67A33C87-78C3-CF45-B447-AE99E6A3F698}"/>
              </a:ext>
            </a:extLst>
          </p:cNvPr>
          <p:cNvSpPr/>
          <p:nvPr/>
        </p:nvSpPr>
        <p:spPr>
          <a:xfrm>
            <a:off x="3183945" y="4001294"/>
            <a:ext cx="1341583" cy="29413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ENTRY</a:t>
            </a:r>
          </a:p>
        </p:txBody>
      </p:sp>
      <p:sp>
        <p:nvSpPr>
          <p:cNvPr id="27" name="Rectangle 26">
            <a:extLst>
              <a:ext uri="{FF2B5EF4-FFF2-40B4-BE49-F238E27FC236}">
                <a16:creationId xmlns:a16="http://schemas.microsoft.com/office/drawing/2014/main" id="{30FFD51F-2447-A446-A1F6-EDF5A1B00EA0}"/>
              </a:ext>
            </a:extLst>
          </p:cNvPr>
          <p:cNvSpPr/>
          <p:nvPr/>
        </p:nvSpPr>
        <p:spPr>
          <a:xfrm>
            <a:off x="9069230" y="3979480"/>
            <a:ext cx="1341583" cy="29413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ENTRY</a:t>
            </a:r>
          </a:p>
        </p:txBody>
      </p:sp>
    </p:spTree>
    <p:extLst>
      <p:ext uri="{BB962C8B-B14F-4D97-AF65-F5344CB8AC3E}">
        <p14:creationId xmlns:p14="http://schemas.microsoft.com/office/powerpoint/2010/main" val="1169899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941-2EF9-43F8-B8F5-B4BA7834DC7C}"/>
              </a:ext>
            </a:extLst>
          </p:cNvPr>
          <p:cNvSpPr>
            <a:spLocks noGrp="1"/>
          </p:cNvSpPr>
          <p:nvPr>
            <p:ph type="title"/>
          </p:nvPr>
        </p:nvSpPr>
        <p:spPr>
          <a:solidFill>
            <a:schemeClr val="accent4">
              <a:lumMod val="40000"/>
              <a:lumOff val="60000"/>
            </a:schemeClr>
          </a:solidFill>
        </p:spPr>
        <p:txBody>
          <a:bodyPr/>
          <a:lstStyle/>
          <a:p>
            <a:r>
              <a:rPr lang="en-GB" dirty="0">
                <a:solidFill>
                  <a:srgbClr val="00B0F0"/>
                </a:solidFill>
              </a:rPr>
              <a:t>HOW TO DO THIS?</a:t>
            </a:r>
          </a:p>
        </p:txBody>
      </p:sp>
      <p:pic>
        <p:nvPicPr>
          <p:cNvPr id="7" name="Picture 6">
            <a:extLst>
              <a:ext uri="{FF2B5EF4-FFF2-40B4-BE49-F238E27FC236}">
                <a16:creationId xmlns:a16="http://schemas.microsoft.com/office/drawing/2014/main" id="{3AEA7EC6-DDEE-0A42-B186-0E09842175BB}"/>
              </a:ext>
            </a:extLst>
          </p:cNvPr>
          <p:cNvPicPr>
            <a:picLocks noChangeAspect="1"/>
          </p:cNvPicPr>
          <p:nvPr/>
        </p:nvPicPr>
        <p:blipFill rotWithShape="1">
          <a:blip r:embed="rId2"/>
          <a:srcRect l="26097" t="34150" r="25275" b="23792"/>
          <a:stretch/>
        </p:blipFill>
        <p:spPr>
          <a:xfrm>
            <a:off x="5470798" y="2627912"/>
            <a:ext cx="5928706" cy="2884357"/>
          </a:xfrm>
          <a:prstGeom prst="rect">
            <a:avLst/>
          </a:prstGeom>
        </p:spPr>
      </p:pic>
      <p:sp>
        <p:nvSpPr>
          <p:cNvPr id="8" name="Rectangle 7">
            <a:extLst>
              <a:ext uri="{FF2B5EF4-FFF2-40B4-BE49-F238E27FC236}">
                <a16:creationId xmlns:a16="http://schemas.microsoft.com/office/drawing/2014/main" id="{404C506C-D219-D14F-874F-5B8FCB35AC24}"/>
              </a:ext>
            </a:extLst>
          </p:cNvPr>
          <p:cNvSpPr/>
          <p:nvPr/>
        </p:nvSpPr>
        <p:spPr>
          <a:xfrm>
            <a:off x="975220" y="5968482"/>
            <a:ext cx="11216780" cy="830997"/>
          </a:xfrm>
          <a:prstGeom prst="rect">
            <a:avLst/>
          </a:prstGeom>
        </p:spPr>
        <p:txBody>
          <a:bodyPr wrap="square">
            <a:spAutoFit/>
          </a:bodyPr>
          <a:lstStyle/>
          <a:p>
            <a:r>
              <a:rPr lang="en-GB" sz="1600" dirty="0"/>
              <a:t> glutathione (GSH) and isopentenyl pyrophosphate (IPP) 3-methylbutanol-glutathione (3-MBG) </a:t>
            </a:r>
          </a:p>
          <a:p>
            <a:r>
              <a:rPr lang="en-GB" sz="1600" dirty="0"/>
              <a:t>3-MBG are converted to </a:t>
            </a:r>
            <a:r>
              <a:rPr lang="en-GB" sz="1600" dirty="0" err="1"/>
              <a:t>cysteinylglycine</a:t>
            </a:r>
            <a:r>
              <a:rPr lang="en-GB" sz="1600" dirty="0"/>
              <a:t> , S-conjugates (3-MBCG) by gamma-GGT, (gamma glutamyl transferase)</a:t>
            </a:r>
          </a:p>
          <a:p>
            <a:r>
              <a:rPr lang="en-GB" sz="1600" dirty="0"/>
              <a:t>3-MBCG are </a:t>
            </a:r>
            <a:r>
              <a:rPr lang="en-GB" sz="1600" dirty="0" err="1"/>
              <a:t>hydrolyzed</a:t>
            </a:r>
            <a:r>
              <a:rPr lang="en-GB" sz="1600" dirty="0"/>
              <a:t> by </a:t>
            </a:r>
            <a:r>
              <a:rPr lang="en-GB" sz="1600" dirty="0" err="1"/>
              <a:t>cauxin</a:t>
            </a:r>
            <a:r>
              <a:rPr lang="en-GB" sz="1600" dirty="0"/>
              <a:t> to give rise to </a:t>
            </a:r>
            <a:r>
              <a:rPr lang="en-GB" sz="1600" b="1" dirty="0" err="1"/>
              <a:t>felinine</a:t>
            </a:r>
            <a:r>
              <a:rPr lang="en-GB" sz="1600" dirty="0"/>
              <a:t>.</a:t>
            </a:r>
          </a:p>
        </p:txBody>
      </p:sp>
      <p:sp>
        <p:nvSpPr>
          <p:cNvPr id="9" name="Rectangle 8">
            <a:extLst>
              <a:ext uri="{FF2B5EF4-FFF2-40B4-BE49-F238E27FC236}">
                <a16:creationId xmlns:a16="http://schemas.microsoft.com/office/drawing/2014/main" id="{1A717194-183B-844B-A98E-EB10BFB5A9C3}"/>
              </a:ext>
            </a:extLst>
          </p:cNvPr>
          <p:cNvSpPr/>
          <p:nvPr/>
        </p:nvSpPr>
        <p:spPr>
          <a:xfrm>
            <a:off x="6141704" y="2802249"/>
            <a:ext cx="790233" cy="300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1.</a:t>
            </a:r>
          </a:p>
        </p:txBody>
      </p:sp>
      <p:sp>
        <p:nvSpPr>
          <p:cNvPr id="10" name="Rectangle 9">
            <a:extLst>
              <a:ext uri="{FF2B5EF4-FFF2-40B4-BE49-F238E27FC236}">
                <a16:creationId xmlns:a16="http://schemas.microsoft.com/office/drawing/2014/main" id="{05F12E79-3596-C446-97E1-A4487E61287C}"/>
              </a:ext>
            </a:extLst>
          </p:cNvPr>
          <p:cNvSpPr/>
          <p:nvPr/>
        </p:nvSpPr>
        <p:spPr>
          <a:xfrm>
            <a:off x="7208504" y="3679348"/>
            <a:ext cx="790233" cy="300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2.</a:t>
            </a:r>
          </a:p>
        </p:txBody>
      </p:sp>
      <p:sp>
        <p:nvSpPr>
          <p:cNvPr id="11" name="Rectangle 10">
            <a:extLst>
              <a:ext uri="{FF2B5EF4-FFF2-40B4-BE49-F238E27FC236}">
                <a16:creationId xmlns:a16="http://schemas.microsoft.com/office/drawing/2014/main" id="{1C3E3B00-58B9-C74F-A722-24B2FB6F80FD}"/>
              </a:ext>
            </a:extLst>
          </p:cNvPr>
          <p:cNvSpPr/>
          <p:nvPr/>
        </p:nvSpPr>
        <p:spPr>
          <a:xfrm>
            <a:off x="8928447" y="4234823"/>
            <a:ext cx="790233" cy="300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3.</a:t>
            </a:r>
          </a:p>
        </p:txBody>
      </p:sp>
      <p:pic>
        <p:nvPicPr>
          <p:cNvPr id="12" name="Picture 11">
            <a:extLst>
              <a:ext uri="{FF2B5EF4-FFF2-40B4-BE49-F238E27FC236}">
                <a16:creationId xmlns:a16="http://schemas.microsoft.com/office/drawing/2014/main" id="{9EA606CF-6F02-2B4F-BB53-ADDC984CEF2B}"/>
              </a:ext>
            </a:extLst>
          </p:cNvPr>
          <p:cNvPicPr>
            <a:picLocks noChangeAspect="1"/>
          </p:cNvPicPr>
          <p:nvPr/>
        </p:nvPicPr>
        <p:blipFill>
          <a:blip r:embed="rId3"/>
          <a:stretch>
            <a:fillRect/>
          </a:stretch>
        </p:blipFill>
        <p:spPr>
          <a:xfrm>
            <a:off x="1377372" y="2339141"/>
            <a:ext cx="3222945" cy="3285893"/>
          </a:xfrm>
          <a:prstGeom prst="rect">
            <a:avLst/>
          </a:prstGeom>
        </p:spPr>
      </p:pic>
      <p:sp>
        <p:nvSpPr>
          <p:cNvPr id="13" name="Rectangle 12">
            <a:extLst>
              <a:ext uri="{FF2B5EF4-FFF2-40B4-BE49-F238E27FC236}">
                <a16:creationId xmlns:a16="http://schemas.microsoft.com/office/drawing/2014/main" id="{7951AF63-F479-9D45-8DC4-15C0DFCAAB50}"/>
              </a:ext>
            </a:extLst>
          </p:cNvPr>
          <p:cNvSpPr/>
          <p:nvPr/>
        </p:nvSpPr>
        <p:spPr>
          <a:xfrm>
            <a:off x="792496" y="4743353"/>
            <a:ext cx="1269274" cy="536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FFFF00"/>
                </a:highlight>
              </a:rPr>
              <a:t>3.Enyme 1</a:t>
            </a:r>
          </a:p>
        </p:txBody>
      </p:sp>
      <p:sp>
        <p:nvSpPr>
          <p:cNvPr id="14" name="Rectangle 13">
            <a:extLst>
              <a:ext uri="{FF2B5EF4-FFF2-40B4-BE49-F238E27FC236}">
                <a16:creationId xmlns:a16="http://schemas.microsoft.com/office/drawing/2014/main" id="{E221E0A0-94FC-9D48-8D70-319276C80DF4}"/>
              </a:ext>
            </a:extLst>
          </p:cNvPr>
          <p:cNvSpPr/>
          <p:nvPr/>
        </p:nvSpPr>
        <p:spPr>
          <a:xfrm>
            <a:off x="2085224" y="5356590"/>
            <a:ext cx="1269274" cy="536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FFFF00"/>
                </a:highlight>
              </a:rPr>
              <a:t>4.Enzyme 2</a:t>
            </a:r>
          </a:p>
        </p:txBody>
      </p:sp>
      <p:sp>
        <p:nvSpPr>
          <p:cNvPr id="15" name="Rectangle 14">
            <a:extLst>
              <a:ext uri="{FF2B5EF4-FFF2-40B4-BE49-F238E27FC236}">
                <a16:creationId xmlns:a16="http://schemas.microsoft.com/office/drawing/2014/main" id="{E9CE59AE-8AEB-A84E-97B5-8F523C43F61F}"/>
              </a:ext>
            </a:extLst>
          </p:cNvPr>
          <p:cNvSpPr/>
          <p:nvPr/>
        </p:nvSpPr>
        <p:spPr>
          <a:xfrm>
            <a:off x="3304964" y="4716745"/>
            <a:ext cx="1269274" cy="536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highlight>
                  <a:srgbClr val="FFFF00"/>
                </a:highlight>
              </a:rPr>
              <a:t>2. GSH+IPP</a:t>
            </a:r>
          </a:p>
        </p:txBody>
      </p:sp>
      <p:sp>
        <p:nvSpPr>
          <p:cNvPr id="16" name="Rectangle 15">
            <a:extLst>
              <a:ext uri="{FF2B5EF4-FFF2-40B4-BE49-F238E27FC236}">
                <a16:creationId xmlns:a16="http://schemas.microsoft.com/office/drawing/2014/main" id="{8920ABF0-E71D-F540-8FCB-83F9C9675882}"/>
              </a:ext>
            </a:extLst>
          </p:cNvPr>
          <p:cNvSpPr/>
          <p:nvPr/>
        </p:nvSpPr>
        <p:spPr>
          <a:xfrm>
            <a:off x="3723382" y="2759216"/>
            <a:ext cx="1269274" cy="536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highlight>
                  <a:srgbClr val="FFFF00"/>
                </a:highlight>
              </a:rPr>
              <a:t>1.GST</a:t>
            </a:r>
          </a:p>
        </p:txBody>
      </p:sp>
    </p:spTree>
    <p:extLst>
      <p:ext uri="{BB962C8B-B14F-4D97-AF65-F5344CB8AC3E}">
        <p14:creationId xmlns:p14="http://schemas.microsoft.com/office/powerpoint/2010/main" val="3456751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DD627-AC1D-4E5E-98BC-6F33312B98F8}"/>
              </a:ext>
            </a:extLst>
          </p:cNvPr>
          <p:cNvSpPr>
            <a:spLocks noGrp="1"/>
          </p:cNvSpPr>
          <p:nvPr>
            <p:ph type="title"/>
          </p:nvPr>
        </p:nvSpPr>
        <p:spPr>
          <a:solidFill>
            <a:schemeClr val="bg2">
              <a:lumMod val="75000"/>
            </a:schemeClr>
          </a:solidFill>
        </p:spPr>
        <p:txBody>
          <a:bodyPr>
            <a:normAutofit/>
          </a:bodyPr>
          <a:lstStyle/>
          <a:p>
            <a:r>
              <a:rPr lang="en-GB" dirty="0"/>
              <a:t>Step 2: Identify a model e.g. Saccharomyces cerevisiae (Yeast)</a:t>
            </a:r>
          </a:p>
        </p:txBody>
      </p:sp>
      <p:sp>
        <p:nvSpPr>
          <p:cNvPr id="6" name="Content Placeholder 2">
            <a:extLst>
              <a:ext uri="{FF2B5EF4-FFF2-40B4-BE49-F238E27FC236}">
                <a16:creationId xmlns:a16="http://schemas.microsoft.com/office/drawing/2014/main" id="{F78679A0-57AE-9948-AF16-D50D6AA6AE83}"/>
              </a:ext>
            </a:extLst>
          </p:cNvPr>
          <p:cNvSpPr>
            <a:spLocks noGrp="1"/>
          </p:cNvSpPr>
          <p:nvPr>
            <p:ph idx="1"/>
          </p:nvPr>
        </p:nvSpPr>
        <p:spPr>
          <a:xfrm>
            <a:off x="1371600" y="2374591"/>
            <a:ext cx="9982200" cy="4130618"/>
          </a:xfrm>
        </p:spPr>
        <p:txBody>
          <a:bodyPr>
            <a:normAutofit/>
          </a:bodyPr>
          <a:lstStyle/>
          <a:p>
            <a:pPr marL="0" indent="0">
              <a:buNone/>
            </a:pPr>
            <a:r>
              <a:rPr lang="en-GB" b="1" dirty="0"/>
              <a:t>Question</a:t>
            </a:r>
            <a:r>
              <a:rPr lang="en-GB" dirty="0"/>
              <a:t>: Are there any </a:t>
            </a:r>
            <a:r>
              <a:rPr lang="en-GB" b="1" dirty="0" err="1"/>
              <a:t>felinine</a:t>
            </a:r>
            <a:r>
              <a:rPr lang="en-GB" b="1" dirty="0"/>
              <a:t> pathway gene</a:t>
            </a:r>
            <a:r>
              <a:rPr lang="en-GB" dirty="0"/>
              <a:t> homologs that are present </a:t>
            </a:r>
            <a:r>
              <a:rPr lang="en-GB" b="1" dirty="0"/>
              <a:t>in other species</a:t>
            </a:r>
            <a:r>
              <a:rPr lang="en-GB" dirty="0"/>
              <a:t>? </a:t>
            </a:r>
          </a:p>
          <a:p>
            <a:r>
              <a:rPr lang="en-GB" dirty="0"/>
              <a:t>Tools: bioinformatics (e.g. </a:t>
            </a:r>
            <a:r>
              <a:rPr lang="en-GB" b="1" dirty="0"/>
              <a:t>BLAST-</a:t>
            </a:r>
            <a:r>
              <a:rPr lang="en-GB" dirty="0"/>
              <a:t> a </a:t>
            </a:r>
          </a:p>
          <a:p>
            <a:pPr marL="0" indent="0">
              <a:buNone/>
            </a:pPr>
            <a:r>
              <a:rPr lang="en-GB" dirty="0"/>
              <a:t>tool to determine identity between </a:t>
            </a:r>
          </a:p>
          <a:p>
            <a:pPr marL="0" indent="0">
              <a:buNone/>
            </a:pPr>
            <a:r>
              <a:rPr lang="en-GB" dirty="0"/>
              <a:t>DNA sequences) and literature mining. </a:t>
            </a:r>
          </a:p>
          <a:p>
            <a:pPr marL="0" indent="0">
              <a:buNone/>
            </a:pPr>
            <a:endParaRPr lang="en-GB" dirty="0"/>
          </a:p>
          <a:p>
            <a:pPr marL="0" indent="0">
              <a:buNone/>
            </a:pPr>
            <a:endParaRPr lang="en-GB" dirty="0"/>
          </a:p>
        </p:txBody>
      </p:sp>
      <p:pic>
        <p:nvPicPr>
          <p:cNvPr id="7" name="Picture 6">
            <a:extLst>
              <a:ext uri="{FF2B5EF4-FFF2-40B4-BE49-F238E27FC236}">
                <a16:creationId xmlns:a16="http://schemas.microsoft.com/office/drawing/2014/main" id="{5B9BBECC-37EC-8B47-B21E-DD76E4F88101}"/>
              </a:ext>
            </a:extLst>
          </p:cNvPr>
          <p:cNvPicPr>
            <a:picLocks noChangeAspect="1"/>
          </p:cNvPicPr>
          <p:nvPr/>
        </p:nvPicPr>
        <p:blipFill>
          <a:blip r:embed="rId2"/>
          <a:stretch>
            <a:fillRect/>
          </a:stretch>
        </p:blipFill>
        <p:spPr>
          <a:xfrm>
            <a:off x="6824345" y="2969753"/>
            <a:ext cx="4529455" cy="3400641"/>
          </a:xfrm>
          <a:prstGeom prst="rect">
            <a:avLst/>
          </a:prstGeom>
        </p:spPr>
      </p:pic>
    </p:spTree>
    <p:extLst>
      <p:ext uri="{BB962C8B-B14F-4D97-AF65-F5344CB8AC3E}">
        <p14:creationId xmlns:p14="http://schemas.microsoft.com/office/powerpoint/2010/main" val="29010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D7C4-9F4C-41E7-B2AF-A79559D19210}"/>
              </a:ext>
            </a:extLst>
          </p:cNvPr>
          <p:cNvSpPr>
            <a:spLocks noGrp="1"/>
          </p:cNvSpPr>
          <p:nvPr>
            <p:ph type="title"/>
          </p:nvPr>
        </p:nvSpPr>
        <p:spPr>
          <a:solidFill>
            <a:schemeClr val="accent1">
              <a:lumMod val="60000"/>
              <a:lumOff val="40000"/>
            </a:schemeClr>
          </a:solidFill>
        </p:spPr>
        <p:txBody>
          <a:bodyPr/>
          <a:lstStyle/>
          <a:p>
            <a:r>
              <a:rPr lang="en-GB" dirty="0"/>
              <a:t>Step 3.Propose the </a:t>
            </a:r>
            <a:r>
              <a:rPr lang="en-GB" dirty="0" err="1"/>
              <a:t>Felinine</a:t>
            </a:r>
            <a:r>
              <a:rPr lang="en-GB" dirty="0"/>
              <a:t> pathway in YEAST</a:t>
            </a:r>
          </a:p>
        </p:txBody>
      </p:sp>
      <p:pic>
        <p:nvPicPr>
          <p:cNvPr id="7" name="Content Placeholder 3">
            <a:extLst>
              <a:ext uri="{FF2B5EF4-FFF2-40B4-BE49-F238E27FC236}">
                <a16:creationId xmlns:a16="http://schemas.microsoft.com/office/drawing/2014/main" id="{553385D6-6C2F-834F-9855-4AACD274BA90}"/>
              </a:ext>
            </a:extLst>
          </p:cNvPr>
          <p:cNvPicPr>
            <a:picLocks noGrp="1" noChangeAspect="1"/>
          </p:cNvPicPr>
          <p:nvPr>
            <p:ph idx="1"/>
          </p:nvPr>
        </p:nvPicPr>
        <p:blipFill rotWithShape="1">
          <a:blip r:embed="rId2"/>
          <a:srcRect l="7561" t="34811" r="7778" b="12400"/>
          <a:stretch/>
        </p:blipFill>
        <p:spPr>
          <a:xfrm>
            <a:off x="1329700" y="2372710"/>
            <a:ext cx="7553784" cy="2649432"/>
          </a:xfrm>
          <a:prstGeom prst="rect">
            <a:avLst/>
          </a:prstGeom>
        </p:spPr>
      </p:pic>
      <p:sp>
        <p:nvSpPr>
          <p:cNvPr id="8" name="Rectangle 7">
            <a:extLst>
              <a:ext uri="{FF2B5EF4-FFF2-40B4-BE49-F238E27FC236}">
                <a16:creationId xmlns:a16="http://schemas.microsoft.com/office/drawing/2014/main" id="{7FEE96DD-429B-CD43-8140-75A34B4930F1}"/>
              </a:ext>
            </a:extLst>
          </p:cNvPr>
          <p:cNvSpPr/>
          <p:nvPr/>
        </p:nvSpPr>
        <p:spPr>
          <a:xfrm>
            <a:off x="1371600" y="5341203"/>
            <a:ext cx="7553783" cy="830997"/>
          </a:xfrm>
          <a:prstGeom prst="rect">
            <a:avLst/>
          </a:prstGeom>
        </p:spPr>
        <p:txBody>
          <a:bodyPr wrap="square">
            <a:spAutoFit/>
          </a:bodyPr>
          <a:lstStyle/>
          <a:p>
            <a:r>
              <a:rPr lang="en-GB" sz="2400" dirty="0"/>
              <a:t>Milestone: Yeast have the </a:t>
            </a:r>
            <a:r>
              <a:rPr lang="en-GB" sz="2400" b="1" dirty="0"/>
              <a:t>a lot of these molecules</a:t>
            </a:r>
            <a:r>
              <a:rPr lang="en-GB" sz="2400" dirty="0"/>
              <a:t> that are needed for </a:t>
            </a:r>
            <a:r>
              <a:rPr lang="en-GB" sz="2400" dirty="0" err="1"/>
              <a:t>felinine</a:t>
            </a:r>
            <a:r>
              <a:rPr lang="en-GB" sz="2400" dirty="0"/>
              <a:t> synthesis!</a:t>
            </a:r>
          </a:p>
        </p:txBody>
      </p:sp>
      <p:pic>
        <p:nvPicPr>
          <p:cNvPr id="10" name="Picture 9">
            <a:extLst>
              <a:ext uri="{FF2B5EF4-FFF2-40B4-BE49-F238E27FC236}">
                <a16:creationId xmlns:a16="http://schemas.microsoft.com/office/drawing/2014/main" id="{EEA8697C-097F-514A-B394-A802B8D58C1E}"/>
              </a:ext>
            </a:extLst>
          </p:cNvPr>
          <p:cNvPicPr>
            <a:picLocks noChangeAspect="1"/>
          </p:cNvPicPr>
          <p:nvPr/>
        </p:nvPicPr>
        <p:blipFill>
          <a:blip r:embed="rId3"/>
          <a:stretch>
            <a:fillRect/>
          </a:stretch>
        </p:blipFill>
        <p:spPr>
          <a:xfrm>
            <a:off x="9007398" y="2347648"/>
            <a:ext cx="2625473" cy="2676752"/>
          </a:xfrm>
          <a:prstGeom prst="rect">
            <a:avLst/>
          </a:prstGeom>
        </p:spPr>
      </p:pic>
      <p:sp>
        <p:nvSpPr>
          <p:cNvPr id="11" name="Rectangle 10">
            <a:extLst>
              <a:ext uri="{FF2B5EF4-FFF2-40B4-BE49-F238E27FC236}">
                <a16:creationId xmlns:a16="http://schemas.microsoft.com/office/drawing/2014/main" id="{1E06B3F8-2224-9A48-BE3E-8C155828D7C8}"/>
              </a:ext>
            </a:extLst>
          </p:cNvPr>
          <p:cNvSpPr/>
          <p:nvPr/>
        </p:nvSpPr>
        <p:spPr>
          <a:xfrm>
            <a:off x="8883484" y="4452624"/>
            <a:ext cx="1258488" cy="5323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FFFF00"/>
                </a:highlight>
              </a:rPr>
              <a:t>3.Enyme 1</a:t>
            </a:r>
          </a:p>
        </p:txBody>
      </p:sp>
      <p:sp>
        <p:nvSpPr>
          <p:cNvPr id="12" name="Rectangle 11">
            <a:extLst>
              <a:ext uri="{FF2B5EF4-FFF2-40B4-BE49-F238E27FC236}">
                <a16:creationId xmlns:a16="http://schemas.microsoft.com/office/drawing/2014/main" id="{4D92C5A7-8E3B-E947-8364-83C1DD5DF727}"/>
              </a:ext>
            </a:extLst>
          </p:cNvPr>
          <p:cNvSpPr/>
          <p:nvPr/>
        </p:nvSpPr>
        <p:spPr>
          <a:xfrm>
            <a:off x="9561911" y="4883555"/>
            <a:ext cx="1258488" cy="5323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highlight>
                  <a:srgbClr val="FFFF00"/>
                </a:highlight>
              </a:rPr>
              <a:t>4.Enzyme 2</a:t>
            </a:r>
          </a:p>
        </p:txBody>
      </p:sp>
      <p:sp>
        <p:nvSpPr>
          <p:cNvPr id="13" name="Rectangle 12">
            <a:extLst>
              <a:ext uri="{FF2B5EF4-FFF2-40B4-BE49-F238E27FC236}">
                <a16:creationId xmlns:a16="http://schemas.microsoft.com/office/drawing/2014/main" id="{91FE7771-87E9-D24D-84C7-0DA93438AD11}"/>
              </a:ext>
            </a:extLst>
          </p:cNvPr>
          <p:cNvSpPr/>
          <p:nvPr/>
        </p:nvSpPr>
        <p:spPr>
          <a:xfrm>
            <a:off x="10862413" y="4186461"/>
            <a:ext cx="1258488" cy="5323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highlight>
                  <a:srgbClr val="FFFF00"/>
                </a:highlight>
              </a:rPr>
              <a:t>2. GSH+IPP</a:t>
            </a:r>
          </a:p>
        </p:txBody>
      </p:sp>
      <p:sp>
        <p:nvSpPr>
          <p:cNvPr id="14" name="Rectangle 13">
            <a:extLst>
              <a:ext uri="{FF2B5EF4-FFF2-40B4-BE49-F238E27FC236}">
                <a16:creationId xmlns:a16="http://schemas.microsoft.com/office/drawing/2014/main" id="{AACA92EE-6593-D043-AB64-3FEDB78A7571}"/>
              </a:ext>
            </a:extLst>
          </p:cNvPr>
          <p:cNvSpPr/>
          <p:nvPr/>
        </p:nvSpPr>
        <p:spPr>
          <a:xfrm>
            <a:off x="10605379" y="2644300"/>
            <a:ext cx="1258488" cy="5323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highlight>
                  <a:srgbClr val="FFFF00"/>
                </a:highlight>
              </a:rPr>
              <a:t>1.GST missing</a:t>
            </a:r>
          </a:p>
        </p:txBody>
      </p:sp>
    </p:spTree>
    <p:extLst>
      <p:ext uri="{BB962C8B-B14F-4D97-AF65-F5344CB8AC3E}">
        <p14:creationId xmlns:p14="http://schemas.microsoft.com/office/powerpoint/2010/main" val="4123710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201D-BD9E-4602-B542-FF71A196D2DA}"/>
              </a:ext>
            </a:extLst>
          </p:cNvPr>
          <p:cNvSpPr>
            <a:spLocks noGrp="1"/>
          </p:cNvSpPr>
          <p:nvPr>
            <p:ph type="title"/>
          </p:nvPr>
        </p:nvSpPr>
        <p:spPr>
          <a:solidFill>
            <a:schemeClr val="accent6">
              <a:lumMod val="60000"/>
              <a:lumOff val="40000"/>
            </a:schemeClr>
          </a:solidFill>
        </p:spPr>
        <p:txBody>
          <a:bodyPr/>
          <a:lstStyle/>
          <a:p>
            <a:r>
              <a:rPr lang="en-GB" dirty="0"/>
              <a:t>Next course of action:</a:t>
            </a:r>
            <a:br>
              <a:rPr lang="en-GB" dirty="0"/>
            </a:br>
            <a:endParaRPr lang="en-GB" dirty="0"/>
          </a:p>
        </p:txBody>
      </p:sp>
      <p:sp>
        <p:nvSpPr>
          <p:cNvPr id="7" name="Content Placeholder 2">
            <a:extLst>
              <a:ext uri="{FF2B5EF4-FFF2-40B4-BE49-F238E27FC236}">
                <a16:creationId xmlns:a16="http://schemas.microsoft.com/office/drawing/2014/main" id="{CB911050-9538-D14B-B276-7A2337A5FC23}"/>
              </a:ext>
            </a:extLst>
          </p:cNvPr>
          <p:cNvSpPr>
            <a:spLocks noGrp="1"/>
          </p:cNvSpPr>
          <p:nvPr>
            <p:ph idx="1"/>
          </p:nvPr>
        </p:nvSpPr>
        <p:spPr>
          <a:xfrm>
            <a:off x="1371600" y="2323823"/>
            <a:ext cx="10515600" cy="4351338"/>
          </a:xfrm>
        </p:spPr>
        <p:txBody>
          <a:bodyPr/>
          <a:lstStyle/>
          <a:p>
            <a:r>
              <a:rPr lang="en-GB" dirty="0"/>
              <a:t>What are we missing? We need the GST gene in yeast. </a:t>
            </a:r>
          </a:p>
          <a:p>
            <a:r>
              <a:rPr lang="en-GB" b="1" dirty="0"/>
              <a:t>Problem</a:t>
            </a:r>
            <a:r>
              <a:rPr lang="en-GB" dirty="0"/>
              <a:t>: Yeast does not have the GST gene! </a:t>
            </a:r>
          </a:p>
          <a:p>
            <a:r>
              <a:rPr lang="en-GB" b="1" dirty="0"/>
              <a:t>Solution</a:t>
            </a:r>
            <a:r>
              <a:rPr lang="en-GB" dirty="0"/>
              <a:t>: Let’s introduce it from cats!</a:t>
            </a:r>
          </a:p>
          <a:p>
            <a:r>
              <a:rPr lang="en-GB" dirty="0"/>
              <a:t>1) Introduce the cat gene - GSTM3 gene- into a plasmid!</a:t>
            </a:r>
          </a:p>
          <a:p>
            <a:r>
              <a:rPr lang="en-GB" dirty="0"/>
              <a:t>2) A plasmid / a vector will carry this gene into the yeast cell. </a:t>
            </a:r>
          </a:p>
          <a:p>
            <a:endParaRPr lang="en-GB" dirty="0"/>
          </a:p>
        </p:txBody>
      </p:sp>
      <p:pic>
        <p:nvPicPr>
          <p:cNvPr id="8" name="Picture 7">
            <a:extLst>
              <a:ext uri="{FF2B5EF4-FFF2-40B4-BE49-F238E27FC236}">
                <a16:creationId xmlns:a16="http://schemas.microsoft.com/office/drawing/2014/main" id="{F589227B-347A-5B4A-8E8D-6FA2364F2176}"/>
              </a:ext>
            </a:extLst>
          </p:cNvPr>
          <p:cNvPicPr>
            <a:picLocks noChangeAspect="1"/>
          </p:cNvPicPr>
          <p:nvPr/>
        </p:nvPicPr>
        <p:blipFill rotWithShape="1">
          <a:blip r:embed="rId2"/>
          <a:srcRect l="21665" t="55752" r="14807" b="23747"/>
          <a:stretch/>
        </p:blipFill>
        <p:spPr>
          <a:xfrm>
            <a:off x="1272989" y="4710022"/>
            <a:ext cx="5409166" cy="981919"/>
          </a:xfrm>
          <a:prstGeom prst="rect">
            <a:avLst/>
          </a:prstGeom>
        </p:spPr>
      </p:pic>
      <p:pic>
        <p:nvPicPr>
          <p:cNvPr id="9" name="Picture 8">
            <a:extLst>
              <a:ext uri="{FF2B5EF4-FFF2-40B4-BE49-F238E27FC236}">
                <a16:creationId xmlns:a16="http://schemas.microsoft.com/office/drawing/2014/main" id="{40C29737-BA69-F445-A49C-85C423429207}"/>
              </a:ext>
            </a:extLst>
          </p:cNvPr>
          <p:cNvPicPr>
            <a:picLocks noChangeAspect="1"/>
          </p:cNvPicPr>
          <p:nvPr/>
        </p:nvPicPr>
        <p:blipFill>
          <a:blip r:embed="rId3"/>
          <a:stretch>
            <a:fillRect/>
          </a:stretch>
        </p:blipFill>
        <p:spPr>
          <a:xfrm>
            <a:off x="8444580" y="3984806"/>
            <a:ext cx="3184712" cy="2187394"/>
          </a:xfrm>
          <a:prstGeom prst="rect">
            <a:avLst/>
          </a:prstGeom>
        </p:spPr>
      </p:pic>
      <p:sp>
        <p:nvSpPr>
          <p:cNvPr id="10" name="TextBox 9">
            <a:extLst>
              <a:ext uri="{FF2B5EF4-FFF2-40B4-BE49-F238E27FC236}">
                <a16:creationId xmlns:a16="http://schemas.microsoft.com/office/drawing/2014/main" id="{AC3E2641-27C8-F244-89D3-66613164BDEF}"/>
              </a:ext>
            </a:extLst>
          </p:cNvPr>
          <p:cNvSpPr txBox="1"/>
          <p:nvPr/>
        </p:nvSpPr>
        <p:spPr>
          <a:xfrm>
            <a:off x="8468026" y="3074530"/>
            <a:ext cx="1242648" cy="461665"/>
          </a:xfrm>
          <a:prstGeom prst="rect">
            <a:avLst/>
          </a:prstGeom>
          <a:noFill/>
        </p:spPr>
        <p:txBody>
          <a:bodyPr wrap="none" rtlCol="0">
            <a:spAutoFit/>
          </a:bodyPr>
          <a:lstStyle/>
          <a:p>
            <a:r>
              <a:rPr lang="en-GB" sz="2400" b="1" dirty="0"/>
              <a:t>Plasmid</a:t>
            </a:r>
            <a:r>
              <a:rPr lang="en-GB" b="1" dirty="0"/>
              <a:t> </a:t>
            </a:r>
          </a:p>
        </p:txBody>
      </p:sp>
      <p:sp>
        <p:nvSpPr>
          <p:cNvPr id="11" name="TextBox 10">
            <a:extLst>
              <a:ext uri="{FF2B5EF4-FFF2-40B4-BE49-F238E27FC236}">
                <a16:creationId xmlns:a16="http://schemas.microsoft.com/office/drawing/2014/main" id="{37A12880-0A8C-834E-8D5A-29A70252865C}"/>
              </a:ext>
            </a:extLst>
          </p:cNvPr>
          <p:cNvSpPr txBox="1"/>
          <p:nvPr/>
        </p:nvSpPr>
        <p:spPr>
          <a:xfrm>
            <a:off x="10512125" y="3105307"/>
            <a:ext cx="1187505" cy="400110"/>
          </a:xfrm>
          <a:prstGeom prst="rect">
            <a:avLst/>
          </a:prstGeom>
          <a:noFill/>
        </p:spPr>
        <p:txBody>
          <a:bodyPr wrap="none" rtlCol="0">
            <a:spAutoFit/>
          </a:bodyPr>
          <a:lstStyle/>
          <a:p>
            <a:r>
              <a:rPr lang="en-GB" b="1" dirty="0"/>
              <a:t>GST </a:t>
            </a:r>
            <a:r>
              <a:rPr lang="en-GB" sz="2000" b="1" dirty="0"/>
              <a:t>GENE</a:t>
            </a:r>
          </a:p>
        </p:txBody>
      </p:sp>
      <p:cxnSp>
        <p:nvCxnSpPr>
          <p:cNvPr id="12" name="Straight Arrow Connector 11">
            <a:extLst>
              <a:ext uri="{FF2B5EF4-FFF2-40B4-BE49-F238E27FC236}">
                <a16:creationId xmlns:a16="http://schemas.microsoft.com/office/drawing/2014/main" id="{777FC433-05F0-7C47-B310-14A3D046CD75}"/>
              </a:ext>
            </a:extLst>
          </p:cNvPr>
          <p:cNvCxnSpPr>
            <a:cxnSpLocks/>
          </p:cNvCxnSpPr>
          <p:nvPr/>
        </p:nvCxnSpPr>
        <p:spPr>
          <a:xfrm>
            <a:off x="8968481" y="3536195"/>
            <a:ext cx="435574" cy="9632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AA1CFC-96AA-604E-84EE-4CC801B62C70}"/>
              </a:ext>
            </a:extLst>
          </p:cNvPr>
          <p:cNvCxnSpPr>
            <a:cxnSpLocks/>
          </p:cNvCxnSpPr>
          <p:nvPr/>
        </p:nvCxnSpPr>
        <p:spPr>
          <a:xfrm flipH="1">
            <a:off x="11054169" y="3616939"/>
            <a:ext cx="125238" cy="8825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57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4DA749F-55CA-1741-BB0D-D415DA6767B4}"/>
              </a:ext>
            </a:extLst>
          </p:cNvPr>
          <p:cNvSpPr>
            <a:spLocks noGrp="1"/>
          </p:cNvSpPr>
          <p:nvPr>
            <p:ph type="title"/>
          </p:nvPr>
        </p:nvSpPr>
        <p:spPr>
          <a:xfrm>
            <a:off x="1166446" y="669925"/>
            <a:ext cx="10515600" cy="1325563"/>
          </a:xfrm>
          <a:solidFill>
            <a:srgbClr val="00B0F0"/>
          </a:solidFill>
        </p:spPr>
        <p:txBody>
          <a:bodyPr>
            <a:normAutofit/>
          </a:bodyPr>
          <a:lstStyle/>
          <a:p>
            <a:r>
              <a:rPr lang="en-GB" sz="4000" dirty="0"/>
              <a:t>REDUCE POST-HARVEST LOSS- KEEP MICE AWAY</a:t>
            </a:r>
          </a:p>
        </p:txBody>
      </p:sp>
      <p:sp>
        <p:nvSpPr>
          <p:cNvPr id="28" name="Content Placeholder 2">
            <a:extLst>
              <a:ext uri="{FF2B5EF4-FFF2-40B4-BE49-F238E27FC236}">
                <a16:creationId xmlns:a16="http://schemas.microsoft.com/office/drawing/2014/main" id="{D610F7D1-F307-A645-8BF4-931618220A5E}"/>
              </a:ext>
            </a:extLst>
          </p:cNvPr>
          <p:cNvSpPr txBox="1">
            <a:spLocks/>
          </p:cNvSpPr>
          <p:nvPr/>
        </p:nvSpPr>
        <p:spPr>
          <a:xfrm>
            <a:off x="1166446" y="2130425"/>
            <a:ext cx="10515600" cy="4351338"/>
          </a:xfrm>
          <a:prstGeom prst="rect">
            <a:avLst/>
          </a:prstGeom>
        </p:spPr>
        <p:txBody>
          <a:bodyPr>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GB" b="1"/>
          </a:p>
          <a:p>
            <a:endParaRPr lang="en-GB"/>
          </a:p>
          <a:p>
            <a:endParaRPr lang="en-GB"/>
          </a:p>
          <a:p>
            <a:endParaRPr lang="en-GB"/>
          </a:p>
          <a:p>
            <a:endParaRPr lang="en-GB"/>
          </a:p>
          <a:p>
            <a:endParaRPr lang="en-GB"/>
          </a:p>
          <a:p>
            <a:endParaRPr lang="en-GB" b="1" dirty="0"/>
          </a:p>
        </p:txBody>
      </p:sp>
      <p:sp>
        <p:nvSpPr>
          <p:cNvPr id="29" name="Oval 28">
            <a:extLst>
              <a:ext uri="{FF2B5EF4-FFF2-40B4-BE49-F238E27FC236}">
                <a16:creationId xmlns:a16="http://schemas.microsoft.com/office/drawing/2014/main" id="{CDEEF68F-9A41-3847-803A-24F00ADB6774}"/>
              </a:ext>
            </a:extLst>
          </p:cNvPr>
          <p:cNvSpPr/>
          <p:nvPr/>
        </p:nvSpPr>
        <p:spPr>
          <a:xfrm>
            <a:off x="3119363" y="4276466"/>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30" name="Oval 29">
            <a:extLst>
              <a:ext uri="{FF2B5EF4-FFF2-40B4-BE49-F238E27FC236}">
                <a16:creationId xmlns:a16="http://schemas.microsoft.com/office/drawing/2014/main" id="{91D26CDB-72FD-E044-BC06-702B429D39DD}"/>
              </a:ext>
            </a:extLst>
          </p:cNvPr>
          <p:cNvSpPr/>
          <p:nvPr/>
        </p:nvSpPr>
        <p:spPr>
          <a:xfrm>
            <a:off x="2917894" y="5008417"/>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31" name="Oval 30">
            <a:extLst>
              <a:ext uri="{FF2B5EF4-FFF2-40B4-BE49-F238E27FC236}">
                <a16:creationId xmlns:a16="http://schemas.microsoft.com/office/drawing/2014/main" id="{B9787492-8EE9-B248-97DF-C5426CBE9127}"/>
              </a:ext>
            </a:extLst>
          </p:cNvPr>
          <p:cNvSpPr/>
          <p:nvPr/>
        </p:nvSpPr>
        <p:spPr>
          <a:xfrm>
            <a:off x="2935211" y="3733800"/>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t>
            </a:r>
          </a:p>
        </p:txBody>
      </p:sp>
      <p:sp>
        <p:nvSpPr>
          <p:cNvPr id="32" name="Rectangle 31">
            <a:extLst>
              <a:ext uri="{FF2B5EF4-FFF2-40B4-BE49-F238E27FC236}">
                <a16:creationId xmlns:a16="http://schemas.microsoft.com/office/drawing/2014/main" id="{14669A5C-A2B8-0C4E-BD1B-E243C49A8CE7}"/>
              </a:ext>
            </a:extLst>
          </p:cNvPr>
          <p:cNvSpPr/>
          <p:nvPr/>
        </p:nvSpPr>
        <p:spPr>
          <a:xfrm>
            <a:off x="1639810" y="3422073"/>
            <a:ext cx="2456872"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33">
            <a:extLst>
              <a:ext uri="{FF2B5EF4-FFF2-40B4-BE49-F238E27FC236}">
                <a16:creationId xmlns:a16="http://schemas.microsoft.com/office/drawing/2014/main" id="{81F3382E-13BC-094B-9D8F-789718DD701D}"/>
              </a:ext>
            </a:extLst>
          </p:cNvPr>
          <p:cNvPicPr>
            <a:picLocks noChangeAspect="1"/>
          </p:cNvPicPr>
          <p:nvPr/>
        </p:nvPicPr>
        <p:blipFill rotWithShape="1">
          <a:blip r:embed="rId2">
            <a:extLst>
              <a:ext uri="{28A0092B-C50C-407E-A947-70E740481C1C}">
                <a14:useLocalDpi xmlns:a14="http://schemas.microsoft.com/office/drawing/2010/main" val="0"/>
              </a:ext>
            </a:extLst>
          </a:blip>
          <a:srcRect l="32998" t="2424" r="13895"/>
          <a:stretch/>
        </p:blipFill>
        <p:spPr>
          <a:xfrm flipH="1">
            <a:off x="4578129" y="3875088"/>
            <a:ext cx="902851" cy="975201"/>
          </a:xfrm>
          <a:prstGeom prst="rect">
            <a:avLst/>
          </a:prstGeom>
        </p:spPr>
      </p:pic>
      <p:sp>
        <p:nvSpPr>
          <p:cNvPr id="35" name="Oval 34">
            <a:extLst>
              <a:ext uri="{FF2B5EF4-FFF2-40B4-BE49-F238E27FC236}">
                <a16:creationId xmlns:a16="http://schemas.microsoft.com/office/drawing/2014/main" id="{7E68B90B-90BE-FD42-8727-DF5450432BBE}"/>
              </a:ext>
            </a:extLst>
          </p:cNvPr>
          <p:cNvSpPr/>
          <p:nvPr/>
        </p:nvSpPr>
        <p:spPr>
          <a:xfrm>
            <a:off x="4403793" y="3909839"/>
            <a:ext cx="1341584" cy="1401765"/>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solidFill>
                <a:srgbClr val="00B0F0"/>
              </a:solidFill>
            </a:endParaRPr>
          </a:p>
          <a:p>
            <a:pPr algn="ctr"/>
            <a:r>
              <a:rPr lang="en-GB" dirty="0">
                <a:solidFill>
                  <a:srgbClr val="00B0F0"/>
                </a:solidFill>
              </a:rPr>
              <a:t>Mice</a:t>
            </a:r>
          </a:p>
        </p:txBody>
      </p:sp>
      <p:pic>
        <p:nvPicPr>
          <p:cNvPr id="36" name="Picture 35">
            <a:extLst>
              <a:ext uri="{FF2B5EF4-FFF2-40B4-BE49-F238E27FC236}">
                <a16:creationId xmlns:a16="http://schemas.microsoft.com/office/drawing/2014/main" id="{28032FA2-182E-0A4B-B560-952B7270029F}"/>
              </a:ext>
            </a:extLst>
          </p:cNvPr>
          <p:cNvPicPr>
            <a:picLocks noChangeAspect="1"/>
          </p:cNvPicPr>
          <p:nvPr/>
        </p:nvPicPr>
        <p:blipFill rotWithShape="1">
          <a:blip r:embed="rId3"/>
          <a:srcRect l="44318" t="32862" r="33333" b="26363"/>
          <a:stretch/>
        </p:blipFill>
        <p:spPr>
          <a:xfrm flipH="1">
            <a:off x="1804295" y="3945438"/>
            <a:ext cx="1035768" cy="1062980"/>
          </a:xfrm>
          <a:prstGeom prst="rect">
            <a:avLst/>
          </a:prstGeom>
        </p:spPr>
      </p:pic>
      <p:sp>
        <p:nvSpPr>
          <p:cNvPr id="37" name="Oval 36">
            <a:extLst>
              <a:ext uri="{FF2B5EF4-FFF2-40B4-BE49-F238E27FC236}">
                <a16:creationId xmlns:a16="http://schemas.microsoft.com/office/drawing/2014/main" id="{95805E24-8E0B-444C-9AFE-8B53BDC9B0F0}"/>
              </a:ext>
            </a:extLst>
          </p:cNvPr>
          <p:cNvSpPr/>
          <p:nvPr/>
        </p:nvSpPr>
        <p:spPr>
          <a:xfrm>
            <a:off x="1655976" y="3767963"/>
            <a:ext cx="1278080" cy="160385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r>
              <a:rPr lang="en-GB" dirty="0">
                <a:solidFill>
                  <a:srgbClr val="00B0F0"/>
                </a:solidFill>
              </a:rPr>
              <a:t>Cat</a:t>
            </a:r>
          </a:p>
        </p:txBody>
      </p:sp>
      <p:sp>
        <p:nvSpPr>
          <p:cNvPr id="38" name="Oval 37">
            <a:extLst>
              <a:ext uri="{FF2B5EF4-FFF2-40B4-BE49-F238E27FC236}">
                <a16:creationId xmlns:a16="http://schemas.microsoft.com/office/drawing/2014/main" id="{219B1FAC-553C-CA47-AF04-C722D277AE6D}"/>
              </a:ext>
            </a:extLst>
          </p:cNvPr>
          <p:cNvSpPr/>
          <p:nvPr/>
        </p:nvSpPr>
        <p:spPr>
          <a:xfrm>
            <a:off x="9040435" y="4276466"/>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t>
            </a:r>
          </a:p>
        </p:txBody>
      </p:sp>
      <p:sp>
        <p:nvSpPr>
          <p:cNvPr id="39" name="Oval 38">
            <a:extLst>
              <a:ext uri="{FF2B5EF4-FFF2-40B4-BE49-F238E27FC236}">
                <a16:creationId xmlns:a16="http://schemas.microsoft.com/office/drawing/2014/main" id="{F8F52187-FE66-E34A-B021-790D0766E4D5}"/>
              </a:ext>
            </a:extLst>
          </p:cNvPr>
          <p:cNvSpPr/>
          <p:nvPr/>
        </p:nvSpPr>
        <p:spPr>
          <a:xfrm>
            <a:off x="8838966" y="5008417"/>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t>
            </a:r>
          </a:p>
        </p:txBody>
      </p:sp>
      <p:sp>
        <p:nvSpPr>
          <p:cNvPr id="40" name="Oval 39">
            <a:extLst>
              <a:ext uri="{FF2B5EF4-FFF2-40B4-BE49-F238E27FC236}">
                <a16:creationId xmlns:a16="http://schemas.microsoft.com/office/drawing/2014/main" id="{E456A9C7-EACB-9E40-B03A-BB07E9399F06}"/>
              </a:ext>
            </a:extLst>
          </p:cNvPr>
          <p:cNvSpPr/>
          <p:nvPr/>
        </p:nvSpPr>
        <p:spPr>
          <a:xfrm>
            <a:off x="8856283" y="3733800"/>
            <a:ext cx="348672" cy="34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t>
            </a:r>
          </a:p>
        </p:txBody>
      </p:sp>
      <p:sp>
        <p:nvSpPr>
          <p:cNvPr id="41" name="Rectangle 40">
            <a:extLst>
              <a:ext uri="{FF2B5EF4-FFF2-40B4-BE49-F238E27FC236}">
                <a16:creationId xmlns:a16="http://schemas.microsoft.com/office/drawing/2014/main" id="{A00DA576-286A-5D40-96D8-06A36FA72184}"/>
              </a:ext>
            </a:extLst>
          </p:cNvPr>
          <p:cNvSpPr/>
          <p:nvPr/>
        </p:nvSpPr>
        <p:spPr>
          <a:xfrm>
            <a:off x="7560882" y="3422073"/>
            <a:ext cx="2456872"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3" name="Picture 42">
            <a:extLst>
              <a:ext uri="{FF2B5EF4-FFF2-40B4-BE49-F238E27FC236}">
                <a16:creationId xmlns:a16="http://schemas.microsoft.com/office/drawing/2014/main" id="{A1351A19-9DC5-3B4A-823F-B944C9A0A3E8}"/>
              </a:ext>
            </a:extLst>
          </p:cNvPr>
          <p:cNvPicPr>
            <a:picLocks noChangeAspect="1"/>
          </p:cNvPicPr>
          <p:nvPr/>
        </p:nvPicPr>
        <p:blipFill rotWithShape="1">
          <a:blip r:embed="rId2">
            <a:extLst>
              <a:ext uri="{28A0092B-C50C-407E-A947-70E740481C1C}">
                <a14:useLocalDpi xmlns:a14="http://schemas.microsoft.com/office/drawing/2010/main" val="0"/>
              </a:ext>
            </a:extLst>
          </a:blip>
          <a:srcRect l="32998" t="2424" r="13895"/>
          <a:stretch/>
        </p:blipFill>
        <p:spPr>
          <a:xfrm flipH="1">
            <a:off x="10778037" y="3923943"/>
            <a:ext cx="902851" cy="975201"/>
          </a:xfrm>
          <a:prstGeom prst="rect">
            <a:avLst/>
          </a:prstGeom>
        </p:spPr>
      </p:pic>
      <p:sp>
        <p:nvSpPr>
          <p:cNvPr id="44" name="Oval 43">
            <a:extLst>
              <a:ext uri="{FF2B5EF4-FFF2-40B4-BE49-F238E27FC236}">
                <a16:creationId xmlns:a16="http://schemas.microsoft.com/office/drawing/2014/main" id="{5E6CD71D-D5C0-8946-828F-BA3320D9F247}"/>
              </a:ext>
            </a:extLst>
          </p:cNvPr>
          <p:cNvSpPr/>
          <p:nvPr/>
        </p:nvSpPr>
        <p:spPr>
          <a:xfrm>
            <a:off x="10603701" y="3892263"/>
            <a:ext cx="1341584" cy="1401765"/>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solidFill>
                <a:srgbClr val="00B0F0"/>
              </a:solidFill>
            </a:endParaRPr>
          </a:p>
          <a:p>
            <a:pPr algn="ctr"/>
            <a:r>
              <a:rPr lang="en-GB" dirty="0">
                <a:solidFill>
                  <a:srgbClr val="00B0F0"/>
                </a:solidFill>
              </a:rPr>
              <a:t>Mice</a:t>
            </a:r>
          </a:p>
        </p:txBody>
      </p:sp>
      <p:sp>
        <p:nvSpPr>
          <p:cNvPr id="45" name="Oval 44">
            <a:extLst>
              <a:ext uri="{FF2B5EF4-FFF2-40B4-BE49-F238E27FC236}">
                <a16:creationId xmlns:a16="http://schemas.microsoft.com/office/drawing/2014/main" id="{11224591-DF59-E94C-918A-1E7F63C20D2D}"/>
              </a:ext>
            </a:extLst>
          </p:cNvPr>
          <p:cNvSpPr/>
          <p:nvPr/>
        </p:nvSpPr>
        <p:spPr>
          <a:xfrm>
            <a:off x="7522785" y="3516272"/>
            <a:ext cx="1368132" cy="183851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endParaRPr lang="en-GB" dirty="0">
              <a:highlight>
                <a:srgbClr val="000000"/>
              </a:highlight>
            </a:endParaRPr>
          </a:p>
          <a:p>
            <a:pPr algn="ctr"/>
            <a:endParaRPr lang="en-GB" dirty="0">
              <a:solidFill>
                <a:srgbClr val="00B0F0"/>
              </a:solidFill>
            </a:endParaRPr>
          </a:p>
          <a:p>
            <a:pPr algn="ctr"/>
            <a:endParaRPr lang="en-GB" dirty="0">
              <a:solidFill>
                <a:srgbClr val="00B0F0"/>
              </a:solidFill>
            </a:endParaRPr>
          </a:p>
          <a:p>
            <a:pPr algn="ctr"/>
            <a:r>
              <a:rPr lang="en-GB" dirty="0">
                <a:solidFill>
                  <a:srgbClr val="00B0F0"/>
                </a:solidFill>
              </a:rPr>
              <a:t>Yeast cell</a:t>
            </a:r>
          </a:p>
        </p:txBody>
      </p:sp>
      <p:pic>
        <p:nvPicPr>
          <p:cNvPr id="46" name="Picture 45">
            <a:extLst>
              <a:ext uri="{FF2B5EF4-FFF2-40B4-BE49-F238E27FC236}">
                <a16:creationId xmlns:a16="http://schemas.microsoft.com/office/drawing/2014/main" id="{3A0B36DD-2AC0-2642-9CA3-8304C0E46C53}"/>
              </a:ext>
            </a:extLst>
          </p:cNvPr>
          <p:cNvPicPr>
            <a:picLocks noChangeAspect="1"/>
          </p:cNvPicPr>
          <p:nvPr/>
        </p:nvPicPr>
        <p:blipFill>
          <a:blip r:embed="rId4"/>
          <a:stretch>
            <a:fillRect/>
          </a:stretch>
        </p:blipFill>
        <p:spPr>
          <a:xfrm>
            <a:off x="7720499" y="3602247"/>
            <a:ext cx="1061025" cy="1348438"/>
          </a:xfrm>
          <a:prstGeom prst="rect">
            <a:avLst/>
          </a:prstGeom>
        </p:spPr>
      </p:pic>
      <p:sp>
        <p:nvSpPr>
          <p:cNvPr id="47" name="Rectangle 46">
            <a:extLst>
              <a:ext uri="{FF2B5EF4-FFF2-40B4-BE49-F238E27FC236}">
                <a16:creationId xmlns:a16="http://schemas.microsoft.com/office/drawing/2014/main" id="{0CD731E2-FEEE-9546-BDDA-63DA97CC3AE4}"/>
              </a:ext>
            </a:extLst>
          </p:cNvPr>
          <p:cNvSpPr/>
          <p:nvPr/>
        </p:nvSpPr>
        <p:spPr>
          <a:xfrm>
            <a:off x="7977668" y="3406554"/>
            <a:ext cx="1607711" cy="2310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Crop Storage</a:t>
            </a:r>
          </a:p>
        </p:txBody>
      </p:sp>
      <p:cxnSp>
        <p:nvCxnSpPr>
          <p:cNvPr id="48" name="Straight Arrow Connector 47">
            <a:extLst>
              <a:ext uri="{FF2B5EF4-FFF2-40B4-BE49-F238E27FC236}">
                <a16:creationId xmlns:a16="http://schemas.microsoft.com/office/drawing/2014/main" id="{DB7E25E6-35D5-A748-AE81-62ADF0A951AD}"/>
              </a:ext>
            </a:extLst>
          </p:cNvPr>
          <p:cNvCxnSpPr/>
          <p:nvPr/>
        </p:nvCxnSpPr>
        <p:spPr>
          <a:xfrm>
            <a:off x="6096000" y="4569888"/>
            <a:ext cx="8584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B79AE84-5ECE-D742-B8A9-12771C80E65D}"/>
              </a:ext>
            </a:extLst>
          </p:cNvPr>
          <p:cNvSpPr/>
          <p:nvPr/>
        </p:nvSpPr>
        <p:spPr>
          <a:xfrm>
            <a:off x="5820136" y="3877974"/>
            <a:ext cx="1481839" cy="531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B0F0"/>
                </a:solidFill>
              </a:rPr>
              <a:t>Genetic engineering</a:t>
            </a:r>
          </a:p>
        </p:txBody>
      </p:sp>
      <p:sp>
        <p:nvSpPr>
          <p:cNvPr id="50" name="Rectangle 49">
            <a:extLst>
              <a:ext uri="{FF2B5EF4-FFF2-40B4-BE49-F238E27FC236}">
                <a16:creationId xmlns:a16="http://schemas.microsoft.com/office/drawing/2014/main" id="{255BF516-07B7-DB45-BE82-5B5828001FF8}"/>
              </a:ext>
            </a:extLst>
          </p:cNvPr>
          <p:cNvSpPr/>
          <p:nvPr/>
        </p:nvSpPr>
        <p:spPr>
          <a:xfrm>
            <a:off x="1166445" y="2152650"/>
            <a:ext cx="10500003" cy="56561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They  successfully synthesized the </a:t>
            </a:r>
            <a:r>
              <a:rPr lang="en-GB" dirty="0" err="1"/>
              <a:t>FearOmone</a:t>
            </a:r>
            <a:r>
              <a:rPr lang="en-GB" dirty="0"/>
              <a:t>. </a:t>
            </a:r>
          </a:p>
        </p:txBody>
      </p:sp>
      <p:sp>
        <p:nvSpPr>
          <p:cNvPr id="33" name="Rectangle 32">
            <a:extLst>
              <a:ext uri="{FF2B5EF4-FFF2-40B4-BE49-F238E27FC236}">
                <a16:creationId xmlns:a16="http://schemas.microsoft.com/office/drawing/2014/main" id="{990F5DBC-B699-B44C-9FB4-0135CAA033E6}"/>
              </a:ext>
            </a:extLst>
          </p:cNvPr>
          <p:cNvSpPr/>
          <p:nvPr/>
        </p:nvSpPr>
        <p:spPr>
          <a:xfrm>
            <a:off x="3431663" y="4360379"/>
            <a:ext cx="1341583" cy="29413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ENTRY</a:t>
            </a:r>
          </a:p>
        </p:txBody>
      </p:sp>
      <p:sp>
        <p:nvSpPr>
          <p:cNvPr id="51" name="Rectangle 50">
            <a:extLst>
              <a:ext uri="{FF2B5EF4-FFF2-40B4-BE49-F238E27FC236}">
                <a16:creationId xmlns:a16="http://schemas.microsoft.com/office/drawing/2014/main" id="{AE1780BA-2350-E64C-AC9B-AE5FCD68A5E5}"/>
              </a:ext>
            </a:extLst>
          </p:cNvPr>
          <p:cNvSpPr/>
          <p:nvPr/>
        </p:nvSpPr>
        <p:spPr>
          <a:xfrm>
            <a:off x="9493015" y="4349126"/>
            <a:ext cx="1341583" cy="29413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ENTRY</a:t>
            </a:r>
          </a:p>
        </p:txBody>
      </p:sp>
    </p:spTree>
    <p:extLst>
      <p:ext uri="{BB962C8B-B14F-4D97-AF65-F5344CB8AC3E}">
        <p14:creationId xmlns:p14="http://schemas.microsoft.com/office/powerpoint/2010/main" val="2535977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F562-2C85-7B45-87CE-C0C13570F7B6}"/>
              </a:ext>
            </a:extLst>
          </p:cNvPr>
          <p:cNvSpPr>
            <a:spLocks noGrp="1"/>
          </p:cNvSpPr>
          <p:nvPr>
            <p:ph type="title"/>
          </p:nvPr>
        </p:nvSpPr>
        <p:spPr/>
        <p:txBody>
          <a:bodyPr/>
          <a:lstStyle/>
          <a:p>
            <a:r>
              <a:rPr lang="en-US" dirty="0"/>
              <a:t>Thank you </a:t>
            </a:r>
          </a:p>
        </p:txBody>
      </p:sp>
      <p:pic>
        <p:nvPicPr>
          <p:cNvPr id="4" name="Picture 3">
            <a:extLst>
              <a:ext uri="{FF2B5EF4-FFF2-40B4-BE49-F238E27FC236}">
                <a16:creationId xmlns:a16="http://schemas.microsoft.com/office/drawing/2014/main" id="{1295157E-34B6-514A-AAE4-ECB266C2AE7B}"/>
              </a:ext>
            </a:extLst>
          </p:cNvPr>
          <p:cNvPicPr>
            <a:picLocks noChangeAspect="1"/>
          </p:cNvPicPr>
          <p:nvPr/>
        </p:nvPicPr>
        <p:blipFill>
          <a:blip r:embed="rId2"/>
          <a:stretch>
            <a:fillRect/>
          </a:stretch>
        </p:blipFill>
        <p:spPr>
          <a:xfrm>
            <a:off x="1493518" y="1798966"/>
            <a:ext cx="3219450" cy="1841354"/>
          </a:xfrm>
          <a:prstGeom prst="rect">
            <a:avLst/>
          </a:prstGeom>
        </p:spPr>
      </p:pic>
      <p:pic>
        <p:nvPicPr>
          <p:cNvPr id="5" name="Picture 4">
            <a:extLst>
              <a:ext uri="{FF2B5EF4-FFF2-40B4-BE49-F238E27FC236}">
                <a16:creationId xmlns:a16="http://schemas.microsoft.com/office/drawing/2014/main" id="{113151CB-F747-7B45-A9DD-8B99E3E9C2FD}"/>
              </a:ext>
            </a:extLst>
          </p:cNvPr>
          <p:cNvPicPr>
            <a:picLocks noChangeAspect="1"/>
          </p:cNvPicPr>
          <p:nvPr/>
        </p:nvPicPr>
        <p:blipFill>
          <a:blip r:embed="rId3"/>
          <a:stretch>
            <a:fillRect/>
          </a:stretch>
        </p:blipFill>
        <p:spPr>
          <a:xfrm>
            <a:off x="1493518" y="4018235"/>
            <a:ext cx="1845310" cy="1845310"/>
          </a:xfrm>
          <a:prstGeom prst="rect">
            <a:avLst/>
          </a:prstGeom>
        </p:spPr>
      </p:pic>
      <p:pic>
        <p:nvPicPr>
          <p:cNvPr id="6" name="Picture 5">
            <a:extLst>
              <a:ext uri="{FF2B5EF4-FFF2-40B4-BE49-F238E27FC236}">
                <a16:creationId xmlns:a16="http://schemas.microsoft.com/office/drawing/2014/main" id="{B9F1BB2D-2C93-A343-8D1F-93A5F5854A15}"/>
              </a:ext>
            </a:extLst>
          </p:cNvPr>
          <p:cNvPicPr>
            <a:picLocks noChangeAspect="1"/>
          </p:cNvPicPr>
          <p:nvPr/>
        </p:nvPicPr>
        <p:blipFill rotWithShape="1">
          <a:blip r:embed="rId4"/>
          <a:srcRect t="915" b="1209"/>
          <a:stretch/>
        </p:blipFill>
        <p:spPr>
          <a:xfrm>
            <a:off x="4832032" y="4017186"/>
            <a:ext cx="4681856" cy="1842404"/>
          </a:xfrm>
          <a:prstGeom prst="rect">
            <a:avLst/>
          </a:prstGeom>
        </p:spPr>
      </p:pic>
      <p:pic>
        <p:nvPicPr>
          <p:cNvPr id="7" name="Picture 6">
            <a:extLst>
              <a:ext uri="{FF2B5EF4-FFF2-40B4-BE49-F238E27FC236}">
                <a16:creationId xmlns:a16="http://schemas.microsoft.com/office/drawing/2014/main" id="{23037110-1615-C348-81B3-765F0EB491E0}"/>
              </a:ext>
            </a:extLst>
          </p:cNvPr>
          <p:cNvPicPr>
            <a:picLocks noChangeAspect="1"/>
          </p:cNvPicPr>
          <p:nvPr/>
        </p:nvPicPr>
        <p:blipFill rotWithShape="1">
          <a:blip r:embed="rId5"/>
          <a:srcRect t="1679" r="1530"/>
          <a:stretch/>
        </p:blipFill>
        <p:spPr>
          <a:xfrm>
            <a:off x="6233159" y="1782501"/>
            <a:ext cx="3219450" cy="1857819"/>
          </a:xfrm>
          <a:prstGeom prst="rect">
            <a:avLst/>
          </a:prstGeom>
        </p:spPr>
      </p:pic>
    </p:spTree>
    <p:extLst>
      <p:ext uri="{BB962C8B-B14F-4D97-AF65-F5344CB8AC3E}">
        <p14:creationId xmlns:p14="http://schemas.microsoft.com/office/powerpoint/2010/main" val="142068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8C8A-89D3-4E10-9835-2145EBE8E4D4}"/>
              </a:ext>
            </a:extLst>
          </p:cNvPr>
          <p:cNvSpPr>
            <a:spLocks noGrp="1"/>
          </p:cNvSpPr>
          <p:nvPr>
            <p:ph type="title"/>
          </p:nvPr>
        </p:nvSpPr>
        <p:spPr/>
        <p:txBody>
          <a:bodyPr/>
          <a:lstStyle/>
          <a:p>
            <a:r>
              <a:rPr lang="en-GB" dirty="0"/>
              <a:t>Modelling:</a:t>
            </a:r>
            <a:br>
              <a:rPr lang="en-GB" dirty="0"/>
            </a:br>
            <a:endParaRPr lang="en-GB" dirty="0"/>
          </a:p>
        </p:txBody>
      </p:sp>
      <p:sp>
        <p:nvSpPr>
          <p:cNvPr id="3" name="Content Placeholder 2">
            <a:extLst>
              <a:ext uri="{FF2B5EF4-FFF2-40B4-BE49-F238E27FC236}">
                <a16:creationId xmlns:a16="http://schemas.microsoft.com/office/drawing/2014/main" id="{1020084B-56B1-487F-9E53-E2E0694360CF}"/>
              </a:ext>
            </a:extLst>
          </p:cNvPr>
          <p:cNvSpPr>
            <a:spLocks noGrp="1"/>
          </p:cNvSpPr>
          <p:nvPr>
            <p:ph idx="1"/>
          </p:nvPr>
        </p:nvSpPr>
        <p:spPr/>
        <p:txBody>
          <a:bodyPr>
            <a:normAutofit fontScale="92500" lnSpcReduction="10000"/>
          </a:bodyPr>
          <a:lstStyle/>
          <a:p>
            <a:r>
              <a:rPr lang="en-GB" sz="3600" dirty="0"/>
              <a:t>Validation and expression of </a:t>
            </a:r>
            <a:r>
              <a:rPr lang="en-GB" sz="3600" dirty="0" err="1"/>
              <a:t>FearOmone</a:t>
            </a:r>
            <a:r>
              <a:rPr lang="en-GB" sz="3600" dirty="0"/>
              <a:t> in yeast!</a:t>
            </a:r>
          </a:p>
          <a:p>
            <a:r>
              <a:rPr lang="en-GB" dirty="0"/>
              <a:t>Simulation studies and also intelligently design hardware</a:t>
            </a:r>
          </a:p>
          <a:p>
            <a:r>
              <a:rPr lang="en-GB" dirty="0"/>
              <a:t>EFFUSE - </a:t>
            </a:r>
            <a:r>
              <a:rPr lang="en-GB" dirty="0" err="1"/>
              <a:t>EFflux</a:t>
            </a:r>
            <a:r>
              <a:rPr lang="en-GB" dirty="0"/>
              <a:t> of </a:t>
            </a:r>
            <a:r>
              <a:rPr lang="en-GB" dirty="0" err="1"/>
              <a:t>FearOmone</a:t>
            </a:r>
            <a:r>
              <a:rPr lang="en-GB" dirty="0"/>
              <a:t> for optimal USE - This software built using Python uses Molecular Dynamics simulations to determine the rate of diffusion of small molecules out of the cell that are being produced in any compartment.</a:t>
            </a:r>
          </a:p>
          <a:p>
            <a:r>
              <a:rPr lang="en-GB" dirty="0"/>
              <a:t>Using simulation studies with rats and pheromone diffusion, we aim to create a software that will take as input, dimensions of the storage area, locations of the food grains, etc. Users can provide additional information such as locations of doors, windows and other openings which can serve as entry points for rats. </a:t>
            </a:r>
            <a:r>
              <a:rPr lang="en-GB" dirty="0" err="1"/>
              <a:t>FearOmone</a:t>
            </a:r>
            <a:r>
              <a:rPr lang="en-GB" dirty="0"/>
              <a:t> will be simulated to be spreading outwards radially with the concentration following a time varying radial distribution from the point of device deployment. </a:t>
            </a:r>
          </a:p>
        </p:txBody>
      </p:sp>
    </p:spTree>
    <p:extLst>
      <p:ext uri="{BB962C8B-B14F-4D97-AF65-F5344CB8AC3E}">
        <p14:creationId xmlns:p14="http://schemas.microsoft.com/office/powerpoint/2010/main" val="2526135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ISER-Mohali--RATTEL_EXAMPL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8324" y="201478"/>
            <a:ext cx="11277330" cy="5975485"/>
          </a:xfrm>
        </p:spPr>
      </p:pic>
      <p:sp>
        <p:nvSpPr>
          <p:cNvPr id="5" name="TextBox 4"/>
          <p:cNvSpPr txBox="1"/>
          <p:nvPr/>
        </p:nvSpPr>
        <p:spPr>
          <a:xfrm>
            <a:off x="1459558" y="201478"/>
            <a:ext cx="8989017" cy="1200329"/>
          </a:xfrm>
          <a:prstGeom prst="rect">
            <a:avLst/>
          </a:prstGeom>
          <a:noFill/>
        </p:spPr>
        <p:txBody>
          <a:bodyPr wrap="square" rtlCol="0">
            <a:spAutoFit/>
          </a:bodyPr>
          <a:lstStyle/>
          <a:p>
            <a:pPr algn="ctr"/>
            <a:r>
              <a:rPr lang="en-GB" sz="3600" b="1" dirty="0"/>
              <a:t>Using simulation studies with rats and pheromone diffusion </a:t>
            </a:r>
            <a:endParaRPr lang="en-US" sz="3600" b="1" dirty="0"/>
          </a:p>
        </p:txBody>
      </p:sp>
    </p:spTree>
    <p:extLst>
      <p:ext uri="{BB962C8B-B14F-4D97-AF65-F5344CB8AC3E}">
        <p14:creationId xmlns:p14="http://schemas.microsoft.com/office/powerpoint/2010/main" val="14468663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A new smartphone app that can read medical test strips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p:cNvPicPr>
            <a:picLocks noChangeAspect="1"/>
          </p:cNvPicPr>
          <p:nvPr/>
        </p:nvPicPr>
        <p:blipFill>
          <a:blip r:embed="rId2"/>
          <a:stretch>
            <a:fillRect/>
          </a:stretch>
        </p:blipFill>
        <p:spPr>
          <a:xfrm>
            <a:off x="1371600" y="1881903"/>
            <a:ext cx="6536677" cy="4389593"/>
          </a:xfrm>
          <a:prstGeom prst="rect">
            <a:avLst/>
          </a:prstGeom>
        </p:spPr>
      </p:pic>
      <p:sp>
        <p:nvSpPr>
          <p:cNvPr id="8" name="TextBox 7"/>
          <p:cNvSpPr txBox="1"/>
          <p:nvPr/>
        </p:nvSpPr>
        <p:spPr>
          <a:xfrm>
            <a:off x="8276095" y="1676042"/>
            <a:ext cx="3378630" cy="4801314"/>
          </a:xfrm>
          <a:prstGeom prst="rect">
            <a:avLst/>
          </a:prstGeom>
          <a:noFill/>
        </p:spPr>
        <p:txBody>
          <a:bodyPr wrap="square" rtlCol="0">
            <a:spAutoFit/>
          </a:bodyPr>
          <a:lstStyle/>
          <a:p>
            <a:pPr marL="0" lvl="8"/>
            <a:r>
              <a:rPr lang="en-US" sz="2400" dirty="0"/>
              <a:t>A new smartphone app can be used in home, clinical, or resource-limited settings to read commercially available urine test strips without requiring any external hardware. These urine test strips can be used to measure glucose, protein, or pH in the urine.</a:t>
            </a:r>
          </a:p>
          <a:p>
            <a:endParaRPr lang="en-US" dirty="0"/>
          </a:p>
        </p:txBody>
      </p:sp>
    </p:spTree>
    <p:extLst>
      <p:ext uri="{BB962C8B-B14F-4D97-AF65-F5344CB8AC3E}">
        <p14:creationId xmlns:p14="http://schemas.microsoft.com/office/powerpoint/2010/main" val="1408776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Mole-Mapping App Uses AI To Help Adults Detect Warning Signs Of Melanoma</a:t>
            </a:r>
            <a:br>
              <a:rPr lang="en-US" b="1" dirty="0"/>
            </a:b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650" y="2008520"/>
            <a:ext cx="6221872" cy="4488297"/>
          </a:xfrm>
          <a:prstGeom prst="rect">
            <a:avLst/>
          </a:prstGeom>
        </p:spPr>
      </p:pic>
    </p:spTree>
    <p:extLst>
      <p:ext uri="{BB962C8B-B14F-4D97-AF65-F5344CB8AC3E}">
        <p14:creationId xmlns:p14="http://schemas.microsoft.com/office/powerpoint/2010/main" val="2704744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Tap Tap See 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 t="-283" r="54511"/>
          <a:stretch/>
        </p:blipFill>
        <p:spPr>
          <a:xfrm>
            <a:off x="7563820" y="685800"/>
            <a:ext cx="3789980" cy="5694766"/>
          </a:xfrm>
        </p:spPr>
      </p:pic>
      <p:sp>
        <p:nvSpPr>
          <p:cNvPr id="15" name="TextBox 14"/>
          <p:cNvSpPr txBox="1"/>
          <p:nvPr/>
        </p:nvSpPr>
        <p:spPr>
          <a:xfrm>
            <a:off x="838200" y="804717"/>
            <a:ext cx="6540508" cy="2400657"/>
          </a:xfrm>
          <a:prstGeom prst="rect">
            <a:avLst/>
          </a:prstGeom>
          <a:noFill/>
        </p:spPr>
        <p:txBody>
          <a:bodyPr wrap="none" rtlCol="0">
            <a:spAutoFit/>
          </a:bodyPr>
          <a:lstStyle/>
          <a:p>
            <a:pPr fontAlgn="base"/>
            <a:r>
              <a:rPr lang="en-US" sz="4400" dirty="0" err="1"/>
              <a:t>TapTap</a:t>
            </a:r>
            <a:r>
              <a:rPr lang="en-US" sz="4400" b="1" dirty="0" err="1"/>
              <a:t>See</a:t>
            </a:r>
            <a:endParaRPr lang="en-US" sz="4400" dirty="0"/>
          </a:p>
          <a:p>
            <a:pPr fontAlgn="base"/>
            <a:r>
              <a:rPr lang="en-US" sz="4400" dirty="0"/>
              <a:t>Assistive Technology for the</a:t>
            </a:r>
          </a:p>
          <a:p>
            <a:pPr fontAlgn="base"/>
            <a:r>
              <a:rPr lang="en-US" sz="4400" dirty="0"/>
              <a:t> Blind and Visually Impaired</a:t>
            </a:r>
          </a:p>
          <a:p>
            <a:endParaRPr lang="en-US" dirty="0"/>
          </a:p>
        </p:txBody>
      </p:sp>
      <p:sp>
        <p:nvSpPr>
          <p:cNvPr id="16" name="TextBox 15"/>
          <p:cNvSpPr txBox="1"/>
          <p:nvPr/>
        </p:nvSpPr>
        <p:spPr>
          <a:xfrm>
            <a:off x="838200" y="3205374"/>
            <a:ext cx="6289571" cy="1661993"/>
          </a:xfrm>
          <a:prstGeom prst="rect">
            <a:avLst/>
          </a:prstGeom>
          <a:noFill/>
        </p:spPr>
        <p:txBody>
          <a:bodyPr wrap="square" rtlCol="0">
            <a:spAutoFit/>
          </a:bodyPr>
          <a:lstStyle/>
          <a:p>
            <a:r>
              <a:rPr lang="en-US" sz="2800" b="1" dirty="0"/>
              <a:t>An Artificial Intelligence that helps the Blind and Visually Impaired with real time Image analysis</a:t>
            </a:r>
          </a:p>
          <a:p>
            <a:endParaRPr lang="en-US" dirty="0"/>
          </a:p>
        </p:txBody>
      </p:sp>
    </p:spTree>
    <p:extLst>
      <p:ext uri="{BB962C8B-B14F-4D97-AF65-F5344CB8AC3E}">
        <p14:creationId xmlns:p14="http://schemas.microsoft.com/office/powerpoint/2010/main" val="868908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Lucky Iron Fish® is a simple tool that adds extra iron to your daily foods.</a:t>
            </a:r>
            <a:br>
              <a:rPr lang="en-US" dirty="0"/>
            </a:b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4876" y="2006600"/>
            <a:ext cx="6337300" cy="4165600"/>
          </a:xfrm>
        </p:spPr>
      </p:pic>
    </p:spTree>
    <p:extLst>
      <p:ext uri="{BB962C8B-B14F-4D97-AF65-F5344CB8AC3E}">
        <p14:creationId xmlns:p14="http://schemas.microsoft.com/office/powerpoint/2010/main" val="1623431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BioRender</a:t>
            </a:r>
            <a:endParaRPr lang="en-US" dirty="0"/>
          </a:p>
        </p:txBody>
      </p:sp>
      <p:sp>
        <p:nvSpPr>
          <p:cNvPr id="3" name="Content Placeholder 2"/>
          <p:cNvSpPr>
            <a:spLocks noGrp="1"/>
          </p:cNvSpPr>
          <p:nvPr>
            <p:ph idx="1"/>
          </p:nvPr>
        </p:nvSpPr>
        <p:spPr/>
        <p:txBody>
          <a:bodyPr/>
          <a:lstStyle/>
          <a:p>
            <a:r>
              <a:rPr lang="en-US" dirty="0">
                <a:hlinkClick r:id="rId4"/>
              </a:rPr>
              <a:t>https://biorender.com/</a:t>
            </a:r>
            <a:endParaRPr lang="en-US" dirty="0"/>
          </a:p>
        </p:txBody>
      </p:sp>
      <p:pic>
        <p:nvPicPr>
          <p:cNvPr id="4" name="BioRend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36124" y="990600"/>
            <a:ext cx="6790144" cy="4797994"/>
          </a:xfrm>
          <a:prstGeom prst="rect">
            <a:avLst/>
          </a:prstGeom>
        </p:spPr>
      </p:pic>
    </p:spTree>
    <p:extLst>
      <p:ext uri="{BB962C8B-B14F-4D97-AF65-F5344CB8AC3E}">
        <p14:creationId xmlns:p14="http://schemas.microsoft.com/office/powerpoint/2010/main" val="5010538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67947B-073F-6F42-A3EC-DD12E6E9E418}"/>
              </a:ext>
            </a:extLst>
          </p:cNvPr>
          <p:cNvPicPr>
            <a:picLocks noChangeAspect="1"/>
          </p:cNvPicPr>
          <p:nvPr/>
        </p:nvPicPr>
        <p:blipFill rotWithShape="1">
          <a:blip r:embed="rId2"/>
          <a:srcRect r="27585"/>
          <a:stretch/>
        </p:blipFill>
        <p:spPr>
          <a:xfrm>
            <a:off x="20" y="10"/>
            <a:ext cx="4966232" cy="6857990"/>
          </a:xfrm>
          <a:prstGeom prst="rect">
            <a:avLst/>
          </a:prstGeom>
        </p:spPr>
      </p:pic>
      <p:sp>
        <p:nvSpPr>
          <p:cNvPr id="15"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 name="TextBox 3">
            <a:extLst>
              <a:ext uri="{FF2B5EF4-FFF2-40B4-BE49-F238E27FC236}">
                <a16:creationId xmlns:a16="http://schemas.microsoft.com/office/drawing/2014/main" id="{551D3EF9-39DA-7045-9035-7F3CC11C207D}"/>
              </a:ext>
            </a:extLst>
          </p:cNvPr>
          <p:cNvSpPr txBox="1"/>
          <p:nvPr/>
        </p:nvSpPr>
        <p:spPr>
          <a:xfrm>
            <a:off x="6330142" y="2056415"/>
            <a:ext cx="5607908" cy="274516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8000" b="1" cap="all" dirty="0">
                <a:solidFill>
                  <a:schemeClr val="tx2"/>
                </a:solidFill>
                <a:latin typeface="+mj-lt"/>
                <a:ea typeface="+mj-ea"/>
                <a:cs typeface="+mj-cs"/>
              </a:rPr>
              <a:t>IGEM</a:t>
            </a:r>
          </a:p>
          <a:p>
            <a:pPr defTabSz="914400">
              <a:lnSpc>
                <a:spcPct val="89000"/>
              </a:lnSpc>
              <a:spcBef>
                <a:spcPct val="0"/>
              </a:spcBef>
              <a:spcAft>
                <a:spcPts val="600"/>
              </a:spcAft>
            </a:pPr>
            <a:endParaRPr lang="en-US" sz="8000" b="1" cap="all" dirty="0">
              <a:solidFill>
                <a:schemeClr val="tx2"/>
              </a:solidFill>
              <a:latin typeface="+mj-lt"/>
              <a:ea typeface="+mj-ea"/>
              <a:cs typeface="+mj-cs"/>
            </a:endParaRPr>
          </a:p>
        </p:txBody>
      </p:sp>
    </p:spTree>
    <p:extLst>
      <p:ext uri="{BB962C8B-B14F-4D97-AF65-F5344CB8AC3E}">
        <p14:creationId xmlns:p14="http://schemas.microsoft.com/office/powerpoint/2010/main" val="250817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67947B-073F-6F42-A3EC-DD12E6E9E418}"/>
              </a:ext>
            </a:extLst>
          </p:cNvPr>
          <p:cNvPicPr>
            <a:picLocks noChangeAspect="1"/>
          </p:cNvPicPr>
          <p:nvPr/>
        </p:nvPicPr>
        <p:blipFill rotWithShape="1">
          <a:blip r:embed="rId3"/>
          <a:srcRect l="17425" t="-1008" r="58396" b="1008"/>
          <a:stretch/>
        </p:blipFill>
        <p:spPr>
          <a:xfrm>
            <a:off x="0" y="-52169"/>
            <a:ext cx="4932972" cy="6910169"/>
          </a:xfrm>
          <a:prstGeom prst="rect">
            <a:avLst/>
          </a:prstGeom>
        </p:spPr>
      </p:pic>
      <p:sp>
        <p:nvSpPr>
          <p:cNvPr id="15"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 name="TextBox 3">
            <a:extLst>
              <a:ext uri="{FF2B5EF4-FFF2-40B4-BE49-F238E27FC236}">
                <a16:creationId xmlns:a16="http://schemas.microsoft.com/office/drawing/2014/main" id="{551D3EF9-39DA-7045-9035-7F3CC11C207D}"/>
              </a:ext>
            </a:extLst>
          </p:cNvPr>
          <p:cNvSpPr txBox="1"/>
          <p:nvPr/>
        </p:nvSpPr>
        <p:spPr>
          <a:xfrm>
            <a:off x="6330142" y="1144727"/>
            <a:ext cx="5607908" cy="274516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300" b="1" cap="all" dirty="0">
                <a:solidFill>
                  <a:schemeClr val="tx2"/>
                </a:solidFill>
                <a:latin typeface="+mj-lt"/>
                <a:ea typeface="+mj-ea"/>
                <a:cs typeface="+mj-cs"/>
              </a:rPr>
              <a:t>Bright </a:t>
            </a:r>
            <a:r>
              <a:rPr lang="en-US" sz="4300" b="1" cap="all" dirty="0" err="1">
                <a:solidFill>
                  <a:schemeClr val="tx2"/>
                </a:solidFill>
                <a:latin typeface="+mj-lt"/>
                <a:ea typeface="+mj-ea"/>
                <a:cs typeface="+mj-cs"/>
              </a:rPr>
              <a:t>Scidea</a:t>
            </a:r>
            <a:r>
              <a:rPr lang="en-US" sz="4300" b="1" cap="all" dirty="0">
                <a:solidFill>
                  <a:schemeClr val="tx2"/>
                </a:solidFill>
                <a:latin typeface="+mj-lt"/>
                <a:ea typeface="+mj-ea"/>
                <a:cs typeface="+mj-cs"/>
              </a:rPr>
              <a:t> Challenge</a:t>
            </a:r>
          </a:p>
        </p:txBody>
      </p:sp>
    </p:spTree>
    <p:extLst>
      <p:ext uri="{BB962C8B-B14F-4D97-AF65-F5344CB8AC3E}">
        <p14:creationId xmlns:p14="http://schemas.microsoft.com/office/powerpoint/2010/main" val="752739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 name="TextBox 3">
            <a:extLst>
              <a:ext uri="{FF2B5EF4-FFF2-40B4-BE49-F238E27FC236}">
                <a16:creationId xmlns:a16="http://schemas.microsoft.com/office/drawing/2014/main" id="{551D3EF9-39DA-7045-9035-7F3CC11C207D}"/>
              </a:ext>
            </a:extLst>
          </p:cNvPr>
          <p:cNvSpPr txBox="1"/>
          <p:nvPr/>
        </p:nvSpPr>
        <p:spPr>
          <a:xfrm>
            <a:off x="6442628" y="1705043"/>
            <a:ext cx="7229728" cy="3053780"/>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b="1" cap="all" dirty="0">
                <a:solidFill>
                  <a:schemeClr val="tx2"/>
                </a:solidFill>
                <a:latin typeface="+mj-lt"/>
                <a:ea typeface="+mj-ea"/>
                <a:cs typeface="+mj-cs"/>
              </a:rPr>
              <a:t>SANTANDER UNIVERSITITIES Entrepreneurship award</a:t>
            </a:r>
          </a:p>
        </p:txBody>
      </p:sp>
      <p:pic>
        <p:nvPicPr>
          <p:cNvPr id="5" name="Picture 4">
            <a:extLst>
              <a:ext uri="{FF2B5EF4-FFF2-40B4-BE49-F238E27FC236}">
                <a16:creationId xmlns:a16="http://schemas.microsoft.com/office/drawing/2014/main" id="{0F49BAAA-ABC9-DD45-96F9-30C0B75312EB}"/>
              </a:ext>
            </a:extLst>
          </p:cNvPr>
          <p:cNvPicPr>
            <a:picLocks noChangeAspect="1"/>
          </p:cNvPicPr>
          <p:nvPr/>
        </p:nvPicPr>
        <p:blipFill rotWithShape="1">
          <a:blip r:embed="rId2"/>
          <a:srcRect l="14646" r="15931"/>
          <a:stretch/>
        </p:blipFill>
        <p:spPr>
          <a:xfrm>
            <a:off x="-1" y="0"/>
            <a:ext cx="4647315" cy="6858000"/>
          </a:xfrm>
          <a:prstGeom prst="rect">
            <a:avLst/>
          </a:prstGeom>
        </p:spPr>
      </p:pic>
    </p:spTree>
    <p:extLst>
      <p:ext uri="{BB962C8B-B14F-4D97-AF65-F5344CB8AC3E}">
        <p14:creationId xmlns:p14="http://schemas.microsoft.com/office/powerpoint/2010/main" val="187411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A8ACB62E-C1BA-6244-897B-2FB7B6B48CDF}"/>
              </a:ext>
            </a:extLst>
          </p:cNvPr>
          <p:cNvSpPr>
            <a:spLocks noGrp="1"/>
          </p:cNvSpPr>
          <p:nvPr>
            <p:ph type="ctrTitle"/>
          </p:nvPr>
        </p:nvSpPr>
        <p:spPr>
          <a:xfrm>
            <a:off x="1478521" y="1480930"/>
            <a:ext cx="5751537" cy="3848521"/>
          </a:xfrm>
        </p:spPr>
        <p:txBody>
          <a:bodyPr anchor="ctr">
            <a:normAutofit/>
          </a:bodyPr>
          <a:lstStyle/>
          <a:p>
            <a:pPr algn="r"/>
            <a:r>
              <a:rPr lang="en-US" sz="6600" dirty="0"/>
              <a:t>What is biotech?</a:t>
            </a:r>
          </a:p>
        </p:txBody>
      </p:sp>
      <p:cxnSp>
        <p:nvCxnSpPr>
          <p:cNvPr id="13" name="Straight Connector 12">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151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5BBD-0831-174C-88FA-03F2DE36FF6C}"/>
              </a:ext>
            </a:extLst>
          </p:cNvPr>
          <p:cNvSpPr>
            <a:spLocks noGrp="1"/>
          </p:cNvSpPr>
          <p:nvPr>
            <p:ph type="title"/>
          </p:nvPr>
        </p:nvSpPr>
        <p:spPr/>
        <p:txBody>
          <a:bodyPr/>
          <a:lstStyle/>
          <a:p>
            <a:r>
              <a:rPr lang="en-US" dirty="0"/>
              <a:t>Judging Criteria</a:t>
            </a:r>
          </a:p>
        </p:txBody>
      </p:sp>
      <p:sp>
        <p:nvSpPr>
          <p:cNvPr id="3" name="TextBox 2">
            <a:extLst>
              <a:ext uri="{FF2B5EF4-FFF2-40B4-BE49-F238E27FC236}">
                <a16:creationId xmlns:a16="http://schemas.microsoft.com/office/drawing/2014/main" id="{4DA21A93-CE6B-8749-A1B9-F9A462B5504C}"/>
              </a:ext>
            </a:extLst>
          </p:cNvPr>
          <p:cNvSpPr txBox="1"/>
          <p:nvPr/>
        </p:nvSpPr>
        <p:spPr>
          <a:xfrm>
            <a:off x="1371600" y="1770995"/>
            <a:ext cx="6920345" cy="4401205"/>
          </a:xfrm>
          <a:prstGeom prst="rect">
            <a:avLst/>
          </a:prstGeom>
          <a:noFill/>
        </p:spPr>
        <p:txBody>
          <a:bodyPr wrap="square" rtlCol="0">
            <a:spAutoFit/>
          </a:bodyPr>
          <a:lstStyle/>
          <a:p>
            <a:pPr marL="342900" indent="-342900">
              <a:buAutoNum type="arabicParenR"/>
            </a:pPr>
            <a:r>
              <a:rPr lang="en-US" sz="2800" b="1" dirty="0"/>
              <a:t>Adherence to the theme</a:t>
            </a:r>
          </a:p>
          <a:p>
            <a:pPr marL="342900" indent="-342900">
              <a:buAutoNum type="arabicParenR"/>
            </a:pPr>
            <a:endParaRPr lang="en-US" sz="2800" b="1" dirty="0"/>
          </a:p>
          <a:p>
            <a:pPr marL="342900" indent="-342900">
              <a:buAutoNum type="arabicParenR"/>
            </a:pPr>
            <a:r>
              <a:rPr lang="en-US" sz="2800" b="1" dirty="0"/>
              <a:t>Business model</a:t>
            </a:r>
          </a:p>
          <a:p>
            <a:pPr marL="342900" indent="-342900">
              <a:buAutoNum type="arabicParenR"/>
            </a:pPr>
            <a:endParaRPr lang="en-US" sz="2800" b="1" dirty="0"/>
          </a:p>
          <a:p>
            <a:pPr marL="342900" indent="-342900">
              <a:buAutoNum type="arabicParenR"/>
            </a:pPr>
            <a:r>
              <a:rPr lang="en-US" sz="2800" b="1" dirty="0"/>
              <a:t>Technological feasibility</a:t>
            </a:r>
          </a:p>
          <a:p>
            <a:pPr marL="342900" indent="-342900">
              <a:buAutoNum type="arabicParenR"/>
            </a:pPr>
            <a:endParaRPr lang="en-US" sz="2800" b="1" dirty="0"/>
          </a:p>
          <a:p>
            <a:pPr marL="342900" indent="-342900">
              <a:buAutoNum type="arabicParenR"/>
            </a:pPr>
            <a:r>
              <a:rPr lang="en-US" sz="2800" b="1" dirty="0"/>
              <a:t>Presentation</a:t>
            </a:r>
          </a:p>
          <a:p>
            <a:pPr marL="342900" indent="-342900">
              <a:buAutoNum type="arabicParenR"/>
            </a:pPr>
            <a:endParaRPr lang="en-US" sz="2800" b="1" dirty="0"/>
          </a:p>
          <a:p>
            <a:pPr marL="342900" indent="-342900">
              <a:buAutoNum type="arabicParenR"/>
            </a:pPr>
            <a:r>
              <a:rPr lang="en-US" sz="2800" b="1" dirty="0"/>
              <a:t>Progress demonstrated as a team</a:t>
            </a:r>
          </a:p>
          <a:p>
            <a:pPr marL="342900" indent="-342900">
              <a:buAutoNum type="arabicParenR"/>
            </a:pPr>
            <a:endParaRPr lang="en-US" sz="2800" b="1" dirty="0"/>
          </a:p>
        </p:txBody>
      </p:sp>
    </p:spTree>
    <p:extLst>
      <p:ext uri="{BB962C8B-B14F-4D97-AF65-F5344CB8AC3E}">
        <p14:creationId xmlns:p14="http://schemas.microsoft.com/office/powerpoint/2010/main" val="203896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DB4A-1123-654B-AAC2-C3FE9D7D99C4}"/>
              </a:ext>
            </a:extLst>
          </p:cNvPr>
          <p:cNvSpPr>
            <a:spLocks noGrp="1"/>
          </p:cNvSpPr>
          <p:nvPr>
            <p:ph type="title"/>
          </p:nvPr>
        </p:nvSpPr>
        <p:spPr/>
        <p:txBody>
          <a:bodyPr/>
          <a:lstStyle/>
          <a:p>
            <a:r>
              <a:rPr lang="en-US" dirty="0"/>
              <a:t>Team Formation</a:t>
            </a:r>
          </a:p>
        </p:txBody>
      </p:sp>
      <p:sp>
        <p:nvSpPr>
          <p:cNvPr id="3" name="Text Placeholder 2">
            <a:extLst>
              <a:ext uri="{FF2B5EF4-FFF2-40B4-BE49-F238E27FC236}">
                <a16:creationId xmlns:a16="http://schemas.microsoft.com/office/drawing/2014/main" id="{F7DC0163-7E35-EC4C-B2CB-F303AEAAA2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851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2"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3"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A8ACB62E-C1BA-6244-897B-2FB7B6B48CDF}"/>
              </a:ext>
            </a:extLst>
          </p:cNvPr>
          <p:cNvSpPr>
            <a:spLocks noGrp="1"/>
          </p:cNvSpPr>
          <p:nvPr>
            <p:ph type="ctrTitle"/>
          </p:nvPr>
        </p:nvSpPr>
        <p:spPr>
          <a:xfrm>
            <a:off x="1478521" y="1480930"/>
            <a:ext cx="5751537" cy="3848521"/>
          </a:xfrm>
        </p:spPr>
        <p:txBody>
          <a:bodyPr anchor="ctr">
            <a:normAutofit/>
          </a:bodyPr>
          <a:lstStyle/>
          <a:p>
            <a:pPr algn="r"/>
            <a:r>
              <a:rPr lang="en-US" sz="6600"/>
              <a:t>Who is</a:t>
            </a:r>
            <a:br>
              <a:rPr lang="en-US" sz="6600"/>
            </a:br>
            <a:r>
              <a:rPr lang="en-US" sz="6600"/>
              <a:t>St Andrews Biotech?</a:t>
            </a:r>
          </a:p>
        </p:txBody>
      </p:sp>
      <p:cxnSp>
        <p:nvCxnSpPr>
          <p:cNvPr id="35" name="Straight Connector 34">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124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5BBD-0831-174C-88FA-03F2DE36FF6C}"/>
              </a:ext>
            </a:extLst>
          </p:cNvPr>
          <p:cNvSpPr>
            <a:spLocks noGrp="1"/>
          </p:cNvSpPr>
          <p:nvPr>
            <p:ph type="title"/>
          </p:nvPr>
        </p:nvSpPr>
        <p:spPr/>
        <p:txBody>
          <a:bodyPr/>
          <a:lstStyle/>
          <a:p>
            <a:r>
              <a:rPr lang="en-US" dirty="0"/>
              <a:t>Schedule Saturday</a:t>
            </a:r>
          </a:p>
        </p:txBody>
      </p:sp>
      <p:pic>
        <p:nvPicPr>
          <p:cNvPr id="4" name="Picture 3">
            <a:extLst>
              <a:ext uri="{FF2B5EF4-FFF2-40B4-BE49-F238E27FC236}">
                <a16:creationId xmlns:a16="http://schemas.microsoft.com/office/drawing/2014/main" id="{F1E31989-E7A6-9B4F-9E91-51F78A462102}"/>
              </a:ext>
            </a:extLst>
          </p:cNvPr>
          <p:cNvPicPr>
            <a:picLocks noChangeAspect="1"/>
          </p:cNvPicPr>
          <p:nvPr/>
        </p:nvPicPr>
        <p:blipFill>
          <a:blip r:embed="rId2"/>
          <a:stretch>
            <a:fillRect/>
          </a:stretch>
        </p:blipFill>
        <p:spPr>
          <a:xfrm>
            <a:off x="1371600" y="1628705"/>
            <a:ext cx="9121672" cy="4695895"/>
          </a:xfrm>
          <a:prstGeom prst="rect">
            <a:avLst/>
          </a:prstGeom>
        </p:spPr>
      </p:pic>
    </p:spTree>
    <p:extLst>
      <p:ext uri="{BB962C8B-B14F-4D97-AF65-F5344CB8AC3E}">
        <p14:creationId xmlns:p14="http://schemas.microsoft.com/office/powerpoint/2010/main" val="150804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5BBD-0831-174C-88FA-03F2DE36FF6C}"/>
              </a:ext>
            </a:extLst>
          </p:cNvPr>
          <p:cNvSpPr>
            <a:spLocks noGrp="1"/>
          </p:cNvSpPr>
          <p:nvPr>
            <p:ph type="title"/>
          </p:nvPr>
        </p:nvSpPr>
        <p:spPr/>
        <p:txBody>
          <a:bodyPr/>
          <a:lstStyle/>
          <a:p>
            <a:r>
              <a:rPr lang="en-US" dirty="0"/>
              <a:t>Schedule Sunday</a:t>
            </a:r>
          </a:p>
        </p:txBody>
      </p:sp>
      <p:pic>
        <p:nvPicPr>
          <p:cNvPr id="3" name="Picture 2">
            <a:extLst>
              <a:ext uri="{FF2B5EF4-FFF2-40B4-BE49-F238E27FC236}">
                <a16:creationId xmlns:a16="http://schemas.microsoft.com/office/drawing/2014/main" id="{8A3A01AD-3E1C-6C49-99AA-210FEAAF1F1F}"/>
              </a:ext>
            </a:extLst>
          </p:cNvPr>
          <p:cNvPicPr>
            <a:picLocks noChangeAspect="1"/>
          </p:cNvPicPr>
          <p:nvPr/>
        </p:nvPicPr>
        <p:blipFill>
          <a:blip r:embed="rId2"/>
          <a:stretch>
            <a:fillRect/>
          </a:stretch>
        </p:blipFill>
        <p:spPr>
          <a:xfrm>
            <a:off x="1371600" y="1886263"/>
            <a:ext cx="9601200" cy="4158936"/>
          </a:xfrm>
          <a:prstGeom prst="rect">
            <a:avLst/>
          </a:prstGeom>
        </p:spPr>
      </p:pic>
    </p:spTree>
    <p:extLst>
      <p:ext uri="{BB962C8B-B14F-4D97-AF65-F5344CB8AC3E}">
        <p14:creationId xmlns:p14="http://schemas.microsoft.com/office/powerpoint/2010/main" val="186852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CF2E-9AC2-E047-9B60-DDAE5225AAB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4302DA8-E330-0641-84A7-04FFE73CA520}"/>
              </a:ext>
            </a:extLst>
          </p:cNvPr>
          <p:cNvSpPr>
            <a:spLocks noGrp="1"/>
          </p:cNvSpPr>
          <p:nvPr>
            <p:ph type="body" idx="1"/>
          </p:nvPr>
        </p:nvSpPr>
        <p:spPr/>
        <p:txBody>
          <a:bodyPr/>
          <a:lstStyle/>
          <a:p>
            <a:r>
              <a:rPr lang="en-US" dirty="0"/>
              <a:t>Theme for Bio Hackathon 2019</a:t>
            </a:r>
          </a:p>
        </p:txBody>
      </p:sp>
    </p:spTree>
    <p:extLst>
      <p:ext uri="{BB962C8B-B14F-4D97-AF65-F5344CB8AC3E}">
        <p14:creationId xmlns:p14="http://schemas.microsoft.com/office/powerpoint/2010/main" val="88209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CF2E-9AC2-E047-9B60-DDAE5225AABC}"/>
              </a:ext>
            </a:extLst>
          </p:cNvPr>
          <p:cNvSpPr>
            <a:spLocks noGrp="1"/>
          </p:cNvSpPr>
          <p:nvPr>
            <p:ph type="title"/>
          </p:nvPr>
        </p:nvSpPr>
        <p:spPr/>
        <p:txBody>
          <a:bodyPr/>
          <a:lstStyle/>
          <a:p>
            <a:r>
              <a:rPr lang="en-US" dirty="0"/>
              <a:t>Global Health</a:t>
            </a:r>
          </a:p>
        </p:txBody>
      </p:sp>
      <p:sp>
        <p:nvSpPr>
          <p:cNvPr id="3" name="Text Placeholder 2">
            <a:extLst>
              <a:ext uri="{FF2B5EF4-FFF2-40B4-BE49-F238E27FC236}">
                <a16:creationId xmlns:a16="http://schemas.microsoft.com/office/drawing/2014/main" id="{64302DA8-E330-0641-84A7-04FFE73CA520}"/>
              </a:ext>
            </a:extLst>
          </p:cNvPr>
          <p:cNvSpPr>
            <a:spLocks noGrp="1"/>
          </p:cNvSpPr>
          <p:nvPr>
            <p:ph type="body" idx="1"/>
          </p:nvPr>
        </p:nvSpPr>
        <p:spPr/>
        <p:txBody>
          <a:bodyPr/>
          <a:lstStyle/>
          <a:p>
            <a:r>
              <a:rPr lang="en-US" dirty="0"/>
              <a:t>Theme for Bio Hackathon 2019</a:t>
            </a:r>
          </a:p>
        </p:txBody>
      </p:sp>
    </p:spTree>
    <p:extLst>
      <p:ext uri="{BB962C8B-B14F-4D97-AF65-F5344CB8AC3E}">
        <p14:creationId xmlns:p14="http://schemas.microsoft.com/office/powerpoint/2010/main" val="72992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CF2E-9AC2-E047-9B60-DDAE5225AABC}"/>
              </a:ext>
            </a:extLst>
          </p:cNvPr>
          <p:cNvSpPr>
            <a:spLocks noGrp="1"/>
          </p:cNvSpPr>
          <p:nvPr>
            <p:ph type="title"/>
          </p:nvPr>
        </p:nvSpPr>
        <p:spPr>
          <a:xfrm>
            <a:off x="765025" y="1870320"/>
            <a:ext cx="9612971" cy="2852737"/>
          </a:xfrm>
        </p:spPr>
        <p:txBody>
          <a:bodyPr>
            <a:normAutofit/>
          </a:bodyPr>
          <a:lstStyle/>
          <a:p>
            <a:r>
              <a:rPr lang="en-GB" sz="4000" dirty="0"/>
              <a:t>the area of study, research and practice that places a priority on improving health and achieving equity in health for all people worldwide</a:t>
            </a:r>
            <a:endParaRPr lang="en-US" sz="4000" dirty="0"/>
          </a:p>
        </p:txBody>
      </p:sp>
      <p:sp>
        <p:nvSpPr>
          <p:cNvPr id="3" name="Text Placeholder 2">
            <a:extLst>
              <a:ext uri="{FF2B5EF4-FFF2-40B4-BE49-F238E27FC236}">
                <a16:creationId xmlns:a16="http://schemas.microsoft.com/office/drawing/2014/main" id="{64302DA8-E330-0641-84A7-04FFE73CA520}"/>
              </a:ext>
            </a:extLst>
          </p:cNvPr>
          <p:cNvSpPr>
            <a:spLocks noGrp="1"/>
          </p:cNvSpPr>
          <p:nvPr>
            <p:ph type="body" idx="1"/>
          </p:nvPr>
        </p:nvSpPr>
        <p:spPr>
          <a:xfrm>
            <a:off x="765025" y="4785288"/>
            <a:ext cx="9612971" cy="1143324"/>
          </a:xfrm>
        </p:spPr>
        <p:txBody>
          <a:bodyPr/>
          <a:lstStyle/>
          <a:p>
            <a:r>
              <a:rPr lang="en-US" dirty="0"/>
              <a:t>Definition of Global Health</a:t>
            </a:r>
          </a:p>
        </p:txBody>
      </p:sp>
    </p:spTree>
    <p:extLst>
      <p:ext uri="{BB962C8B-B14F-4D97-AF65-F5344CB8AC3E}">
        <p14:creationId xmlns:p14="http://schemas.microsoft.com/office/powerpoint/2010/main" val="323173107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808</Words>
  <Application>Microsoft Macintosh PowerPoint</Application>
  <PresentationFormat>Widescreen</PresentationFormat>
  <Paragraphs>186</Paragraphs>
  <Slides>31</Slides>
  <Notes>1</Notes>
  <HiddenSlides>1</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Calibri</vt:lpstr>
      <vt:lpstr>Franklin Gothic Book</vt:lpstr>
      <vt:lpstr>Crop</vt:lpstr>
      <vt:lpstr>Bio  Hackathon</vt:lpstr>
      <vt:lpstr>Thank you </vt:lpstr>
      <vt:lpstr>What is biotech?</vt:lpstr>
      <vt:lpstr>Who is St Andrews Biotech?</vt:lpstr>
      <vt:lpstr>Schedule Saturday</vt:lpstr>
      <vt:lpstr>Schedule Sunday</vt:lpstr>
      <vt:lpstr>PowerPoint Presentation</vt:lpstr>
      <vt:lpstr>Global Health</vt:lpstr>
      <vt:lpstr>the area of study, research and practice that places a priority on improving health and achieving equity in health for all people worldwide</vt:lpstr>
      <vt:lpstr>PowerPoint Presentation</vt:lpstr>
      <vt:lpstr>PowerPoint Presentation</vt:lpstr>
      <vt:lpstr> Step 1: Define the problem:  </vt:lpstr>
      <vt:lpstr>iDEA: Cat pheromones keep mice away!</vt:lpstr>
      <vt:lpstr>Define the solution:</vt:lpstr>
      <vt:lpstr>HOW TO DO THIS?</vt:lpstr>
      <vt:lpstr>Step 2: Identify a model e.g. Saccharomyces cerevisiae (Yeast)</vt:lpstr>
      <vt:lpstr>Step 3.Propose the Felinine pathway in YEAST</vt:lpstr>
      <vt:lpstr>Next course of action: </vt:lpstr>
      <vt:lpstr>REDUCE POST-HARVEST LOSS- KEEP MICE AWAY</vt:lpstr>
      <vt:lpstr>Modelling: </vt:lpstr>
      <vt:lpstr>PowerPoint Presentation</vt:lpstr>
      <vt:lpstr>A new smartphone app that can read medical test strips</vt:lpstr>
      <vt:lpstr>Mole-Mapping App Uses AI To Help Adults Detect Warning Signs Of Melanoma </vt:lpstr>
      <vt:lpstr>PowerPoint Presentation</vt:lpstr>
      <vt:lpstr>The Lucky Iron Fish® is a simple tool that adds extra iron to your daily foods.  </vt:lpstr>
      <vt:lpstr>BioRender</vt:lpstr>
      <vt:lpstr>PowerPoint Presentation</vt:lpstr>
      <vt:lpstr>PowerPoint Presentation</vt:lpstr>
      <vt:lpstr>PowerPoint Presentation</vt:lpstr>
      <vt:lpstr>Judging Criteria</vt:lpstr>
      <vt:lpstr>Team 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  Hackathon</dc:title>
  <dc:creator>Microsoft Office User</dc:creator>
  <cp:lastModifiedBy>Microsoft Office User</cp:lastModifiedBy>
  <cp:revision>14</cp:revision>
  <dcterms:created xsi:type="dcterms:W3CDTF">2019-11-08T22:54:01Z</dcterms:created>
  <dcterms:modified xsi:type="dcterms:W3CDTF">2019-11-09T10:58:00Z</dcterms:modified>
</cp:coreProperties>
</file>